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sldIdLst>
    <p:sldId id="256" r:id="rId2"/>
    <p:sldId id="257" r:id="rId3"/>
    <p:sldId id="258" r:id="rId4"/>
    <p:sldId id="259" r:id="rId5"/>
    <p:sldId id="266" r:id="rId6"/>
    <p:sldId id="260" r:id="rId7"/>
    <p:sldId id="261" r:id="rId8"/>
    <p:sldId id="262" r:id="rId9"/>
    <p:sldId id="263" r:id="rId10"/>
    <p:sldId id="269" r:id="rId11"/>
    <p:sldId id="265" r:id="rId12"/>
    <p:sldId id="270" r:id="rId13"/>
    <p:sldId id="271" r:id="rId14"/>
  </p:sldIdLst>
  <p:sldSz cx="12192000" cy="6858000"/>
  <p:notesSz cx="6858000" cy="93821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94660"/>
  </p:normalViewPr>
  <p:slideViewPr>
    <p:cSldViewPr snapToGrid="0">
      <p:cViewPr>
        <p:scale>
          <a:sx n="66" d="100"/>
          <a:sy n="66" d="100"/>
        </p:scale>
        <p:origin x="372"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73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736"/>
          </a:xfrm>
          <a:prstGeom prst="rect">
            <a:avLst/>
          </a:prstGeom>
        </p:spPr>
        <p:txBody>
          <a:bodyPr vert="horz" lIns="91440" tIns="45720" rIns="91440" bIns="45720" rtlCol="0"/>
          <a:lstStyle>
            <a:lvl1pPr algn="r">
              <a:defRPr sz="1200"/>
            </a:lvl1pPr>
          </a:lstStyle>
          <a:p>
            <a:fld id="{E2D02B0B-199A-41BC-B67D-50913E82381A}" type="datetimeFigureOut">
              <a:rPr lang="en-US" smtClean="0"/>
              <a:t>4/7/2016</a:t>
            </a:fld>
            <a:endParaRPr lang="en-US"/>
          </a:p>
        </p:txBody>
      </p:sp>
      <p:sp>
        <p:nvSpPr>
          <p:cNvPr id="4" name="Slide Image Placeholder 3"/>
          <p:cNvSpPr>
            <a:spLocks noGrp="1" noRot="1" noChangeAspect="1"/>
          </p:cNvSpPr>
          <p:nvPr>
            <p:ph type="sldImg" idx="2"/>
          </p:nvPr>
        </p:nvSpPr>
        <p:spPr>
          <a:xfrm>
            <a:off x="615950" y="1173163"/>
            <a:ext cx="5626100" cy="31654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515148"/>
            <a:ext cx="5486400" cy="36942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1391"/>
            <a:ext cx="2971800" cy="47073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11391"/>
            <a:ext cx="2971800" cy="470735"/>
          </a:xfrm>
          <a:prstGeom prst="rect">
            <a:avLst/>
          </a:prstGeom>
        </p:spPr>
        <p:txBody>
          <a:bodyPr vert="horz" lIns="91440" tIns="45720" rIns="91440" bIns="45720" rtlCol="0" anchor="b"/>
          <a:lstStyle>
            <a:lvl1pPr algn="r">
              <a:defRPr sz="1200"/>
            </a:lvl1pPr>
          </a:lstStyle>
          <a:p>
            <a:fld id="{24257048-FB8E-4D47-8219-5E4AAA00F0D4}" type="slidenum">
              <a:rPr lang="en-US" smtClean="0"/>
              <a:t>‹#›</a:t>
            </a:fld>
            <a:endParaRPr lang="en-US"/>
          </a:p>
        </p:txBody>
      </p:sp>
    </p:spTree>
    <p:extLst>
      <p:ext uri="{BB962C8B-B14F-4D97-AF65-F5344CB8AC3E}">
        <p14:creationId xmlns:p14="http://schemas.microsoft.com/office/powerpoint/2010/main" val="3405602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257048-FB8E-4D47-8219-5E4AAA00F0D4}" type="slidenum">
              <a:rPr lang="en-US" smtClean="0"/>
              <a:t>1</a:t>
            </a:fld>
            <a:endParaRPr lang="en-US"/>
          </a:p>
        </p:txBody>
      </p:sp>
    </p:spTree>
    <p:extLst>
      <p:ext uri="{BB962C8B-B14F-4D97-AF65-F5344CB8AC3E}">
        <p14:creationId xmlns:p14="http://schemas.microsoft.com/office/powerpoint/2010/main" val="218596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4/7/2016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4/7/2016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4/7/2016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0"/>
            <a:ext cx="10058400" cy="3566160"/>
          </a:xfrm>
        </p:spPr>
        <p:txBody>
          <a:bodyPr>
            <a:normAutofit/>
          </a:bodyPr>
          <a:lstStyle/>
          <a:p>
            <a:pPr algn="ctr"/>
            <a:r>
              <a:rPr lang="en-US" sz="6600" dirty="0" smtClean="0">
                <a:solidFill>
                  <a:schemeClr val="accent2"/>
                </a:solidFill>
              </a:rPr>
              <a:t>Health Literacy Awareness</a:t>
            </a:r>
            <a:endParaRPr lang="en-US" sz="6600" dirty="0">
              <a:solidFill>
                <a:schemeClr val="accent2"/>
              </a:solidFill>
            </a:endParaRPr>
          </a:p>
        </p:txBody>
      </p:sp>
      <p:sp>
        <p:nvSpPr>
          <p:cNvPr id="3" name="Subtitle 2"/>
          <p:cNvSpPr>
            <a:spLocks noGrp="1"/>
          </p:cNvSpPr>
          <p:nvPr>
            <p:ph type="subTitle" idx="1"/>
          </p:nvPr>
        </p:nvSpPr>
        <p:spPr>
          <a:xfrm>
            <a:off x="1100051" y="4338056"/>
            <a:ext cx="10058400" cy="1905990"/>
          </a:xfrm>
        </p:spPr>
        <p:txBody>
          <a:bodyPr>
            <a:normAutofit/>
          </a:bodyPr>
          <a:lstStyle/>
          <a:p>
            <a:pPr algn="ctr"/>
            <a:r>
              <a:rPr lang="en-US" sz="2800" dirty="0" smtClean="0">
                <a:solidFill>
                  <a:srgbClr val="00B050"/>
                </a:solidFill>
              </a:rPr>
              <a:t>The Need to Create Health Literate Environments</a:t>
            </a:r>
          </a:p>
          <a:p>
            <a:pPr algn="ctr"/>
            <a:endParaRPr lang="en-US" sz="2000" dirty="0">
              <a:solidFill>
                <a:schemeClr val="accent2"/>
              </a:solidFill>
            </a:endParaRPr>
          </a:p>
          <a:p>
            <a:pPr algn="ctr"/>
            <a:r>
              <a:rPr lang="en-US" sz="2200" dirty="0" smtClean="0">
                <a:solidFill>
                  <a:schemeClr val="accent2"/>
                </a:solidFill>
              </a:rPr>
              <a:t>Glenda D. Knight, PhD, MPH, CHES</a:t>
            </a:r>
          </a:p>
          <a:p>
            <a:pPr algn="ctr"/>
            <a:r>
              <a:rPr lang="en-US" sz="2200" dirty="0" smtClean="0">
                <a:solidFill>
                  <a:schemeClr val="accent2"/>
                </a:solidFill>
              </a:rPr>
              <a:t>Cutting Edge </a:t>
            </a:r>
            <a:r>
              <a:rPr lang="en-US" sz="2200" smtClean="0">
                <a:solidFill>
                  <a:schemeClr val="accent2"/>
                </a:solidFill>
              </a:rPr>
              <a:t>Health Options</a:t>
            </a:r>
            <a:endParaRPr lang="en-US" sz="2200" dirty="0">
              <a:solidFill>
                <a:schemeClr val="accent2"/>
              </a:solidFill>
            </a:endParaRPr>
          </a:p>
        </p:txBody>
      </p:sp>
    </p:spTree>
    <p:extLst>
      <p:ext uri="{BB962C8B-B14F-4D97-AF65-F5344CB8AC3E}">
        <p14:creationId xmlns:p14="http://schemas.microsoft.com/office/powerpoint/2010/main" val="1004774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52053"/>
          </a:xfrm>
        </p:spPr>
        <p:txBody>
          <a:bodyPr>
            <a:normAutofit fontScale="90000"/>
          </a:bodyPr>
          <a:lstStyle/>
          <a:p>
            <a:pPr algn="ctr"/>
            <a:r>
              <a:rPr lang="en-US" dirty="0" smtClean="0">
                <a:solidFill>
                  <a:schemeClr val="accent1"/>
                </a:solidFill>
              </a:rPr>
              <a:t>Practitioners Can Improve </a:t>
            </a:r>
            <a:br>
              <a:rPr lang="en-US" dirty="0" smtClean="0">
                <a:solidFill>
                  <a:schemeClr val="accent1"/>
                </a:solidFill>
              </a:rPr>
            </a:br>
            <a:r>
              <a:rPr lang="en-US" dirty="0" smtClean="0">
                <a:solidFill>
                  <a:schemeClr val="accent1"/>
                </a:solidFill>
              </a:rPr>
              <a:t>Health </a:t>
            </a:r>
            <a:r>
              <a:rPr lang="en-US" dirty="0" smtClean="0">
                <a:solidFill>
                  <a:schemeClr val="accent1"/>
                </a:solidFill>
              </a:rPr>
              <a:t>Literacy</a:t>
            </a:r>
            <a:endParaRPr lang="en-US" dirty="0">
              <a:solidFill>
                <a:schemeClr val="accent1"/>
              </a:solidFill>
            </a:endParaRPr>
          </a:p>
        </p:txBody>
      </p:sp>
      <p:sp>
        <p:nvSpPr>
          <p:cNvPr id="3" name="Content Placeholder 2"/>
          <p:cNvSpPr>
            <a:spLocks noGrp="1"/>
          </p:cNvSpPr>
          <p:nvPr>
            <p:ph idx="1"/>
          </p:nvPr>
        </p:nvSpPr>
        <p:spPr>
          <a:xfrm>
            <a:off x="463296" y="1438656"/>
            <a:ext cx="11070336" cy="4840224"/>
          </a:xfrm>
        </p:spPr>
        <p:txBody>
          <a:bodyPr>
            <a:normAutofit fontScale="25000" lnSpcReduction="20000"/>
          </a:bodyPr>
          <a:lstStyle/>
          <a:p>
            <a:pPr marL="0" indent="0">
              <a:buNone/>
            </a:pPr>
            <a:endParaRPr lang="en-US" dirty="0"/>
          </a:p>
          <a:p>
            <a:pPr marL="0" indent="0">
              <a:buNone/>
            </a:pPr>
            <a:endParaRPr lang="en-US" sz="7000" dirty="0" smtClean="0"/>
          </a:p>
          <a:p>
            <a:pPr>
              <a:buClr>
                <a:srgbClr val="00B050"/>
              </a:buClr>
              <a:buFont typeface="Wingdings" panose="05000000000000000000" pitchFamily="2" charset="2"/>
              <a:buChar char="§"/>
            </a:pPr>
            <a:r>
              <a:rPr lang="en-US" sz="9600" dirty="0" smtClean="0"/>
              <a:t>  </a:t>
            </a:r>
            <a:r>
              <a:rPr lang="en-US" sz="10400" dirty="0" smtClean="0"/>
              <a:t>Slow the pace of providing information</a:t>
            </a:r>
          </a:p>
          <a:p>
            <a:pPr>
              <a:buClr>
                <a:srgbClr val="00B050"/>
              </a:buClr>
              <a:buFont typeface="Wingdings" panose="05000000000000000000" pitchFamily="2" charset="2"/>
              <a:buChar char="§"/>
            </a:pPr>
            <a:r>
              <a:rPr lang="en-US" sz="10400" dirty="0" smtClean="0"/>
              <a:t>  Use images or pictures to provide information </a:t>
            </a:r>
          </a:p>
          <a:p>
            <a:pPr>
              <a:buClr>
                <a:srgbClr val="00B050"/>
              </a:buClr>
              <a:buFont typeface="Wingdings" panose="05000000000000000000" pitchFamily="2" charset="2"/>
              <a:buChar char="§"/>
            </a:pPr>
            <a:r>
              <a:rPr lang="en-US" sz="10400" dirty="0" smtClean="0"/>
              <a:t>  Use Plain Language, and short sentences</a:t>
            </a:r>
          </a:p>
          <a:p>
            <a:pPr>
              <a:buClr>
                <a:srgbClr val="00B050"/>
              </a:buClr>
              <a:buFont typeface="Wingdings" panose="05000000000000000000" pitchFamily="2" charset="2"/>
              <a:buChar char="§"/>
            </a:pPr>
            <a:r>
              <a:rPr lang="en-US" sz="10400" dirty="0" smtClean="0"/>
              <a:t>  Help patients </a:t>
            </a:r>
            <a:r>
              <a:rPr lang="en-US" sz="10400" dirty="0" smtClean="0"/>
              <a:t>understand </a:t>
            </a:r>
            <a:r>
              <a:rPr lang="en-US" sz="10400" dirty="0" smtClean="0"/>
              <a:t>their diseases, medications, and treatments </a:t>
            </a:r>
          </a:p>
          <a:p>
            <a:pPr>
              <a:buClr>
                <a:srgbClr val="00B050"/>
              </a:buClr>
              <a:buFont typeface="Wingdings" panose="05000000000000000000" pitchFamily="2" charset="2"/>
              <a:buChar char="§"/>
            </a:pPr>
            <a:r>
              <a:rPr lang="en-US" sz="10400" dirty="0" smtClean="0"/>
              <a:t>  Allow time during patient visit to answer questions</a:t>
            </a:r>
          </a:p>
          <a:p>
            <a:pPr>
              <a:buClr>
                <a:srgbClr val="00B050"/>
              </a:buClr>
              <a:buFont typeface="Wingdings" panose="05000000000000000000" pitchFamily="2" charset="2"/>
              <a:buChar char="§"/>
            </a:pPr>
            <a:r>
              <a:rPr lang="en-US" sz="10400" dirty="0" smtClean="0"/>
              <a:t>  Call patients after visits to answer questions they may have</a:t>
            </a:r>
          </a:p>
          <a:p>
            <a:pPr>
              <a:buClr>
                <a:srgbClr val="00B050"/>
              </a:buClr>
              <a:buFont typeface="Wingdings" panose="05000000000000000000" pitchFamily="2" charset="2"/>
              <a:buChar char="§"/>
            </a:pPr>
            <a:r>
              <a:rPr lang="en-US" sz="10400" dirty="0" smtClean="0"/>
              <a:t>  Use teach back method (ask patients to repeat back information</a:t>
            </a:r>
            <a:r>
              <a:rPr lang="en-US" sz="10400" dirty="0" smtClean="0"/>
              <a:t>)</a:t>
            </a:r>
          </a:p>
          <a:p>
            <a:pPr>
              <a:buClr>
                <a:srgbClr val="00B050"/>
              </a:buClr>
              <a:buFont typeface="Wingdings" panose="05000000000000000000" pitchFamily="2" charset="2"/>
              <a:buChar char="§"/>
            </a:pPr>
            <a:r>
              <a:rPr lang="en-US" sz="10400" dirty="0"/>
              <a:t> </a:t>
            </a:r>
            <a:r>
              <a:rPr lang="en-US" sz="10400" dirty="0" smtClean="0"/>
              <a:t>  Develop written material at appropriate grade level</a:t>
            </a:r>
            <a:endParaRPr lang="en-US" sz="10400" dirty="0" smtClean="0"/>
          </a:p>
          <a:p>
            <a:pPr>
              <a:buClr>
                <a:srgbClr val="00B050"/>
              </a:buClr>
              <a:buFont typeface="Wingdings" panose="05000000000000000000" pitchFamily="2" charset="2"/>
              <a:buChar char="§"/>
            </a:pPr>
            <a:r>
              <a:rPr lang="en-US" sz="10400" dirty="0" smtClean="0"/>
              <a:t>  Develop patient-friendly, shame free environments</a:t>
            </a:r>
          </a:p>
          <a:p>
            <a:endParaRPr lang="en-US" sz="9600" dirty="0" smtClean="0"/>
          </a:p>
          <a:p>
            <a:endParaRPr lang="en-US" dirty="0" smtClean="0"/>
          </a:p>
          <a:p>
            <a:r>
              <a:rPr lang="en-US" dirty="0" smtClean="0"/>
              <a:t> </a:t>
            </a:r>
          </a:p>
          <a:p>
            <a:endParaRPr lang="en-US" dirty="0"/>
          </a:p>
        </p:txBody>
      </p:sp>
    </p:spTree>
    <p:extLst>
      <p:ext uri="{BB962C8B-B14F-4D97-AF65-F5344CB8AC3E}">
        <p14:creationId xmlns:p14="http://schemas.microsoft.com/office/powerpoint/2010/main" val="2093962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58496"/>
            <a:ext cx="10058400" cy="1158240"/>
          </a:xfrm>
        </p:spPr>
        <p:txBody>
          <a:bodyPr>
            <a:normAutofit fontScale="90000"/>
          </a:bodyPr>
          <a:lstStyle/>
          <a:p>
            <a:pPr algn="ctr"/>
            <a:r>
              <a:rPr lang="en-US" dirty="0" smtClean="0">
                <a:solidFill>
                  <a:schemeClr val="accent2"/>
                </a:solidFill>
              </a:rPr>
              <a:t>Health </a:t>
            </a:r>
            <a:r>
              <a:rPr lang="en-US" dirty="0" smtClean="0">
                <a:solidFill>
                  <a:schemeClr val="accent2"/>
                </a:solidFill>
              </a:rPr>
              <a:t>Care Organizations </a:t>
            </a:r>
            <a:r>
              <a:rPr lang="en-US" dirty="0" smtClean="0">
                <a:solidFill>
                  <a:schemeClr val="accent2"/>
                </a:solidFill>
              </a:rPr>
              <a:t>Can Improve </a:t>
            </a:r>
            <a:br>
              <a:rPr lang="en-US" dirty="0" smtClean="0">
                <a:solidFill>
                  <a:schemeClr val="accent2"/>
                </a:solidFill>
              </a:rPr>
            </a:br>
            <a:r>
              <a:rPr lang="en-US" dirty="0" smtClean="0">
                <a:solidFill>
                  <a:schemeClr val="accent2"/>
                </a:solidFill>
              </a:rPr>
              <a:t>Health Literacy</a:t>
            </a:r>
            <a:endParaRPr lang="en-US" dirty="0">
              <a:solidFill>
                <a:schemeClr val="accent2"/>
              </a:solidFill>
            </a:endParaRPr>
          </a:p>
        </p:txBody>
      </p:sp>
      <p:sp>
        <p:nvSpPr>
          <p:cNvPr id="3" name="Content Placeholder 2"/>
          <p:cNvSpPr>
            <a:spLocks noGrp="1"/>
          </p:cNvSpPr>
          <p:nvPr>
            <p:ph idx="1"/>
          </p:nvPr>
        </p:nvSpPr>
        <p:spPr>
          <a:xfrm>
            <a:off x="743712" y="1536192"/>
            <a:ext cx="11106912" cy="4535424"/>
          </a:xfrm>
        </p:spPr>
        <p:txBody>
          <a:bodyPr>
            <a:noAutofit/>
          </a:bodyPr>
          <a:lstStyle/>
          <a:p>
            <a:pPr>
              <a:buClr>
                <a:srgbClr val="00B050"/>
              </a:buClr>
              <a:buFont typeface="Wingdings" panose="05000000000000000000" pitchFamily="2" charset="2"/>
              <a:buChar char="§"/>
            </a:pPr>
            <a:r>
              <a:rPr lang="en-US" sz="2800" dirty="0" smtClean="0"/>
              <a:t>  </a:t>
            </a:r>
            <a:r>
              <a:rPr lang="en-US" sz="2800" dirty="0" smtClean="0"/>
              <a:t>Provide </a:t>
            </a:r>
            <a:r>
              <a:rPr lang="en-US" sz="2800" dirty="0" smtClean="0"/>
              <a:t>easy access to information, services, and navigation assistance</a:t>
            </a:r>
          </a:p>
          <a:p>
            <a:pPr>
              <a:buClr>
                <a:srgbClr val="00B050"/>
              </a:buClr>
              <a:buFont typeface="Wingdings" panose="05000000000000000000" pitchFamily="2" charset="2"/>
              <a:buChar char="§"/>
            </a:pPr>
            <a:r>
              <a:rPr lang="en-US" sz="2800" dirty="0" smtClean="0"/>
              <a:t>  </a:t>
            </a:r>
            <a:r>
              <a:rPr lang="en-US" sz="2800" dirty="0" smtClean="0"/>
              <a:t>Design </a:t>
            </a:r>
            <a:r>
              <a:rPr lang="en-US" sz="2800" dirty="0" smtClean="0"/>
              <a:t>and </a:t>
            </a:r>
            <a:r>
              <a:rPr lang="en-US" sz="2800" dirty="0" smtClean="0"/>
              <a:t>distribute </a:t>
            </a:r>
            <a:r>
              <a:rPr lang="en-US" sz="2800" dirty="0" smtClean="0"/>
              <a:t>educational material that’s easy to understand </a:t>
            </a:r>
          </a:p>
          <a:p>
            <a:pPr>
              <a:buClr>
                <a:srgbClr val="00B050"/>
              </a:buClr>
              <a:buFont typeface="Wingdings" panose="05000000000000000000" pitchFamily="2" charset="2"/>
              <a:buChar char="§"/>
            </a:pPr>
            <a:r>
              <a:rPr lang="en-US" sz="2800" dirty="0" smtClean="0"/>
              <a:t>Address </a:t>
            </a:r>
            <a:r>
              <a:rPr lang="en-US" sz="2800" dirty="0" smtClean="0"/>
              <a:t>Health literacy in high risk situations (transitions, medication 	instructions)</a:t>
            </a:r>
          </a:p>
          <a:p>
            <a:pPr>
              <a:buClr>
                <a:srgbClr val="00B050"/>
              </a:buClr>
              <a:buFont typeface="Wingdings" panose="05000000000000000000" pitchFamily="2" charset="2"/>
              <a:buChar char="§"/>
            </a:pPr>
            <a:r>
              <a:rPr lang="en-US" sz="2800" dirty="0" smtClean="0"/>
              <a:t>  </a:t>
            </a:r>
            <a:r>
              <a:rPr lang="en-US" sz="2800" dirty="0" smtClean="0"/>
              <a:t>Communicate </a:t>
            </a:r>
            <a:r>
              <a:rPr lang="en-US" sz="2800" dirty="0" smtClean="0"/>
              <a:t>what health plans cover and what individuals must pay</a:t>
            </a:r>
          </a:p>
          <a:p>
            <a:pPr>
              <a:buClr>
                <a:srgbClr val="00B050"/>
              </a:buClr>
              <a:buFont typeface="Wingdings" panose="05000000000000000000" pitchFamily="2" charset="2"/>
              <a:buChar char="§"/>
            </a:pPr>
            <a:r>
              <a:rPr lang="en-US" sz="2800" dirty="0" smtClean="0"/>
              <a:t>  Use health literacy strategies to communicate and confirm patient 	understanding</a:t>
            </a:r>
          </a:p>
          <a:p>
            <a:endParaRPr lang="en-US" sz="2400" dirty="0"/>
          </a:p>
        </p:txBody>
      </p:sp>
    </p:spTree>
    <p:extLst>
      <p:ext uri="{BB962C8B-B14F-4D97-AF65-F5344CB8AC3E}">
        <p14:creationId xmlns:p14="http://schemas.microsoft.com/office/powerpoint/2010/main" val="1877638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58496"/>
            <a:ext cx="10058400" cy="1158240"/>
          </a:xfrm>
        </p:spPr>
        <p:txBody>
          <a:bodyPr>
            <a:normAutofit fontScale="90000"/>
          </a:bodyPr>
          <a:lstStyle/>
          <a:p>
            <a:pPr algn="ctr"/>
            <a:r>
              <a:rPr lang="en-US" dirty="0" smtClean="0">
                <a:solidFill>
                  <a:schemeClr val="accent2"/>
                </a:solidFill>
              </a:rPr>
              <a:t>Librarians </a:t>
            </a:r>
            <a:r>
              <a:rPr lang="en-US" dirty="0" smtClean="0">
                <a:solidFill>
                  <a:schemeClr val="accent2"/>
                </a:solidFill>
              </a:rPr>
              <a:t>Can Improve </a:t>
            </a:r>
            <a:br>
              <a:rPr lang="en-US" dirty="0" smtClean="0">
                <a:solidFill>
                  <a:schemeClr val="accent2"/>
                </a:solidFill>
              </a:rPr>
            </a:br>
            <a:r>
              <a:rPr lang="en-US" dirty="0" smtClean="0">
                <a:solidFill>
                  <a:schemeClr val="accent2"/>
                </a:solidFill>
              </a:rPr>
              <a:t>Health Literacy</a:t>
            </a:r>
            <a:endParaRPr lang="en-US" dirty="0">
              <a:solidFill>
                <a:schemeClr val="accent2"/>
              </a:solidFill>
            </a:endParaRPr>
          </a:p>
        </p:txBody>
      </p:sp>
      <p:sp>
        <p:nvSpPr>
          <p:cNvPr id="3" name="Content Placeholder 2"/>
          <p:cNvSpPr>
            <a:spLocks noGrp="1"/>
          </p:cNvSpPr>
          <p:nvPr>
            <p:ph idx="1"/>
          </p:nvPr>
        </p:nvSpPr>
        <p:spPr>
          <a:xfrm>
            <a:off x="319314" y="1536192"/>
            <a:ext cx="11531310" cy="4535424"/>
          </a:xfrm>
        </p:spPr>
        <p:txBody>
          <a:bodyPr>
            <a:noAutofit/>
          </a:bodyPr>
          <a:lstStyle/>
          <a:p>
            <a:pPr marL="0" indent="0" algn="ctr">
              <a:buNone/>
            </a:pPr>
            <a:endParaRPr lang="en-US" sz="2800" dirty="0" smtClean="0"/>
          </a:p>
          <a:p>
            <a:pPr marL="0" indent="0" algn="ctr">
              <a:buNone/>
            </a:pPr>
            <a:r>
              <a:rPr lang="en-US" sz="2800" dirty="0" smtClean="0">
                <a:solidFill>
                  <a:srgbClr val="00B050"/>
                </a:solidFill>
              </a:rPr>
              <a:t>Become Change Agents</a:t>
            </a:r>
            <a:endParaRPr lang="en-US" sz="2800" dirty="0" smtClean="0">
              <a:solidFill>
                <a:srgbClr val="00B050"/>
              </a:solidFill>
            </a:endParaRPr>
          </a:p>
          <a:p>
            <a:pPr>
              <a:buClr>
                <a:srgbClr val="00B050"/>
              </a:buClr>
              <a:buFont typeface="Wingdings" panose="05000000000000000000" pitchFamily="2" charset="2"/>
              <a:buChar char="§"/>
            </a:pPr>
            <a:r>
              <a:rPr lang="en-US" sz="2800" dirty="0" smtClean="0"/>
              <a:t> Partner with patient care teams to assist patients/patrons who have difficulty understanding health information.</a:t>
            </a:r>
          </a:p>
          <a:p>
            <a:pPr>
              <a:buClr>
                <a:srgbClr val="00B050"/>
              </a:buClr>
              <a:buFont typeface="Wingdings" panose="05000000000000000000" pitchFamily="2" charset="2"/>
              <a:buChar char="§"/>
            </a:pPr>
            <a:r>
              <a:rPr lang="en-US" sz="2800" dirty="0" smtClean="0"/>
              <a:t> Partner with health education staff to improve the staff’s ability to communicate more effectively with patients.</a:t>
            </a:r>
          </a:p>
          <a:p>
            <a:pPr>
              <a:buClr>
                <a:srgbClr val="00B050"/>
              </a:buClr>
              <a:buFont typeface="Wingdings" panose="05000000000000000000" pitchFamily="2" charset="2"/>
              <a:buChar char="§"/>
            </a:pPr>
            <a:r>
              <a:rPr lang="en-US" sz="2800" dirty="0" smtClean="0"/>
              <a:t>Partner with Quality Assurance programs to implement procedures to improve patient understanding.</a:t>
            </a:r>
          </a:p>
          <a:p>
            <a:pPr>
              <a:buClr>
                <a:srgbClr val="00B050"/>
              </a:buClr>
              <a:buFont typeface="Wingdings" panose="05000000000000000000" pitchFamily="2" charset="2"/>
              <a:buChar char="§"/>
            </a:pPr>
            <a:r>
              <a:rPr lang="en-US" sz="2800" dirty="0" smtClean="0"/>
              <a:t> Develop and implement library services to help both health professionals and the general public improve their health literacy status. </a:t>
            </a:r>
          </a:p>
          <a:p>
            <a:pPr marL="0" indent="0">
              <a:buNone/>
            </a:pPr>
            <a:endParaRPr lang="en-US" sz="2800" dirty="0" smtClean="0"/>
          </a:p>
          <a:p>
            <a:pPr marL="0" indent="0">
              <a:buNone/>
            </a:pPr>
            <a:endParaRPr lang="en-US" sz="2800" dirty="0" smtClean="0"/>
          </a:p>
          <a:p>
            <a:pPr marL="0" indent="0">
              <a:buNone/>
            </a:pPr>
            <a:endParaRPr lang="en-US" sz="2400" dirty="0"/>
          </a:p>
        </p:txBody>
      </p:sp>
    </p:spTree>
    <p:extLst>
      <p:ext uri="{BB962C8B-B14F-4D97-AF65-F5344CB8AC3E}">
        <p14:creationId xmlns:p14="http://schemas.microsoft.com/office/powerpoint/2010/main" val="3669741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58496"/>
            <a:ext cx="10058400" cy="1158240"/>
          </a:xfrm>
        </p:spPr>
        <p:txBody>
          <a:bodyPr>
            <a:normAutofit fontScale="90000"/>
          </a:bodyPr>
          <a:lstStyle/>
          <a:p>
            <a:pPr algn="ctr"/>
            <a:r>
              <a:rPr lang="en-US" dirty="0" smtClean="0">
                <a:solidFill>
                  <a:schemeClr val="accent2"/>
                </a:solidFill>
              </a:rPr>
              <a:t>Librarians </a:t>
            </a:r>
            <a:r>
              <a:rPr lang="en-US" dirty="0" smtClean="0">
                <a:solidFill>
                  <a:schemeClr val="accent2"/>
                </a:solidFill>
              </a:rPr>
              <a:t>Can Improve </a:t>
            </a:r>
            <a:br>
              <a:rPr lang="en-US" dirty="0" smtClean="0">
                <a:solidFill>
                  <a:schemeClr val="accent2"/>
                </a:solidFill>
              </a:rPr>
            </a:br>
            <a:r>
              <a:rPr lang="en-US" dirty="0" smtClean="0">
                <a:solidFill>
                  <a:schemeClr val="accent2"/>
                </a:solidFill>
              </a:rPr>
              <a:t>Health Literacy</a:t>
            </a:r>
            <a:endParaRPr lang="en-US" dirty="0">
              <a:solidFill>
                <a:schemeClr val="accent2"/>
              </a:solidFill>
            </a:endParaRPr>
          </a:p>
        </p:txBody>
      </p:sp>
      <p:sp>
        <p:nvSpPr>
          <p:cNvPr id="3" name="Content Placeholder 2"/>
          <p:cNvSpPr>
            <a:spLocks noGrp="1"/>
          </p:cNvSpPr>
          <p:nvPr>
            <p:ph idx="1"/>
          </p:nvPr>
        </p:nvSpPr>
        <p:spPr>
          <a:xfrm>
            <a:off x="743712" y="1316735"/>
            <a:ext cx="11106912" cy="5127607"/>
          </a:xfrm>
        </p:spPr>
        <p:txBody>
          <a:bodyPr>
            <a:noAutofit/>
          </a:bodyPr>
          <a:lstStyle/>
          <a:p>
            <a:pPr marL="0" indent="0" algn="ctr">
              <a:buNone/>
            </a:pPr>
            <a:r>
              <a:rPr lang="en-US" sz="2800" dirty="0" smtClean="0">
                <a:solidFill>
                  <a:srgbClr val="00B050"/>
                </a:solidFill>
              </a:rPr>
              <a:t>Health Literacy Reference Guide for Librarians</a:t>
            </a:r>
            <a:endParaRPr lang="en-US" sz="2800" dirty="0">
              <a:solidFill>
                <a:srgbClr val="00B050"/>
              </a:solidFill>
            </a:endParaRPr>
          </a:p>
          <a:p>
            <a:pPr marL="0" indent="0">
              <a:buNone/>
            </a:pPr>
            <a:r>
              <a:rPr lang="en-US" sz="2400" dirty="0" smtClean="0">
                <a:solidFill>
                  <a:schemeClr val="tx1"/>
                </a:solidFill>
              </a:rPr>
              <a:t>The Medical Library Association Guide to Health Literacy. Edited by Marge Kars, Linda M. Baker, and </a:t>
            </a:r>
            <a:r>
              <a:rPr lang="en-US" sz="2400" dirty="0" err="1" smtClean="0">
                <a:solidFill>
                  <a:schemeClr val="tx1"/>
                </a:solidFill>
              </a:rPr>
              <a:t>Feleta</a:t>
            </a:r>
            <a:r>
              <a:rPr lang="en-US" sz="2400" dirty="0" smtClean="0">
                <a:solidFill>
                  <a:schemeClr val="tx1"/>
                </a:solidFill>
              </a:rPr>
              <a:t> L. Wilson. New York, NT:  Neal-Schuman Publishers; 2008. 314 p. ISBN 978-1-55570-625-8.</a:t>
            </a:r>
          </a:p>
          <a:p>
            <a:pPr marL="0" indent="0">
              <a:buNone/>
            </a:pPr>
            <a:endParaRPr lang="en-US" sz="2400" dirty="0">
              <a:solidFill>
                <a:schemeClr val="tx1"/>
              </a:solidFill>
            </a:endParaRPr>
          </a:p>
          <a:p>
            <a:pPr marL="0" indent="0">
              <a:buNone/>
            </a:pPr>
            <a:r>
              <a:rPr lang="en-US" sz="2400" b="1" dirty="0" smtClean="0">
                <a:solidFill>
                  <a:schemeClr val="tx1"/>
                </a:solidFill>
              </a:rPr>
              <a:t>Composed of 16 chapters divided into four parts:</a:t>
            </a:r>
          </a:p>
          <a:p>
            <a:pPr>
              <a:buClr>
                <a:srgbClr val="00B050"/>
              </a:buClr>
              <a:buFont typeface="Wingdings" panose="05000000000000000000" pitchFamily="2" charset="2"/>
              <a:buChar char="§"/>
            </a:pPr>
            <a:r>
              <a:rPr lang="en-US" sz="2400" dirty="0" smtClean="0">
                <a:solidFill>
                  <a:schemeClr val="tx1"/>
                </a:solidFill>
              </a:rPr>
              <a:t>Part I – Health Literacy: Understanding the Issues</a:t>
            </a:r>
          </a:p>
          <a:p>
            <a:pPr>
              <a:buClr>
                <a:srgbClr val="00B050"/>
              </a:buClr>
              <a:buFont typeface="Wingdings" panose="05000000000000000000" pitchFamily="2" charset="2"/>
              <a:buChar char="§"/>
            </a:pPr>
            <a:r>
              <a:rPr lang="en-US" sz="2400" dirty="0" smtClean="0">
                <a:solidFill>
                  <a:schemeClr val="tx1"/>
                </a:solidFill>
              </a:rPr>
              <a:t>Part II – Health Literacy Issues in Special Populations</a:t>
            </a:r>
          </a:p>
          <a:p>
            <a:pPr>
              <a:buClr>
                <a:srgbClr val="00B050"/>
              </a:buClr>
              <a:buFont typeface="Wingdings" panose="05000000000000000000" pitchFamily="2" charset="2"/>
              <a:buChar char="§"/>
            </a:pPr>
            <a:r>
              <a:rPr lang="en-US" sz="2400" dirty="0" smtClean="0">
                <a:solidFill>
                  <a:schemeClr val="tx1"/>
                </a:solidFill>
              </a:rPr>
              <a:t>Part III – Health Literacy Issues in Public and Hospital Libraries</a:t>
            </a:r>
          </a:p>
          <a:p>
            <a:pPr>
              <a:buClr>
                <a:srgbClr val="00B050"/>
              </a:buClr>
              <a:buFont typeface="Wingdings" panose="05000000000000000000" pitchFamily="2" charset="2"/>
              <a:buChar char="§"/>
            </a:pPr>
            <a:r>
              <a:rPr lang="en-US" sz="2400" dirty="0" smtClean="0">
                <a:solidFill>
                  <a:schemeClr val="tx1"/>
                </a:solidFill>
              </a:rPr>
              <a:t>Part IV – The Future: Ways to Initiate and Become Involved in Health Literacy Programs</a:t>
            </a:r>
          </a:p>
          <a:p>
            <a:pPr marL="0" indent="0">
              <a:buNone/>
            </a:pPr>
            <a:r>
              <a:rPr lang="en-US" sz="2400" dirty="0" smtClean="0">
                <a:solidFill>
                  <a:schemeClr val="tx1"/>
                </a:solidFill>
              </a:rPr>
              <a:t> </a:t>
            </a:r>
            <a:endParaRPr lang="en-US" sz="2800" dirty="0" smtClean="0">
              <a:solidFill>
                <a:srgbClr val="00B050"/>
              </a:solidFill>
            </a:endParaRPr>
          </a:p>
          <a:p>
            <a:pPr marL="0" indent="0">
              <a:buClr>
                <a:srgbClr val="00B050"/>
              </a:buClr>
              <a:buNone/>
            </a:pPr>
            <a:endParaRPr lang="en-US" sz="2800" dirty="0" smtClean="0"/>
          </a:p>
          <a:p>
            <a:pPr marL="0" indent="0">
              <a:buNone/>
            </a:pPr>
            <a:endParaRPr lang="en-US" sz="2800" dirty="0" smtClean="0"/>
          </a:p>
          <a:p>
            <a:pPr marL="0" indent="0">
              <a:buNone/>
            </a:pPr>
            <a:endParaRPr lang="en-US" sz="2400" dirty="0"/>
          </a:p>
        </p:txBody>
      </p:sp>
    </p:spTree>
    <p:extLst>
      <p:ext uri="{BB962C8B-B14F-4D97-AF65-F5344CB8AC3E}">
        <p14:creationId xmlns:p14="http://schemas.microsoft.com/office/powerpoint/2010/main" val="2874174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solidFill>
              </a:rPr>
              <a:t>What is Health Literacy?</a:t>
            </a:r>
            <a:endParaRPr lang="en-US" dirty="0">
              <a:solidFill>
                <a:schemeClr val="accent2"/>
              </a:solidFill>
            </a:endParaRPr>
          </a:p>
        </p:txBody>
      </p:sp>
      <p:sp>
        <p:nvSpPr>
          <p:cNvPr id="3" name="Content Placeholder 2"/>
          <p:cNvSpPr>
            <a:spLocks noGrp="1"/>
          </p:cNvSpPr>
          <p:nvPr>
            <p:ph idx="1"/>
          </p:nvPr>
        </p:nvSpPr>
        <p:spPr>
          <a:xfrm>
            <a:off x="1097280" y="1845734"/>
            <a:ext cx="10058400" cy="4445338"/>
          </a:xfrm>
        </p:spPr>
        <p:txBody>
          <a:bodyPr>
            <a:normAutofit lnSpcReduction="10000"/>
          </a:bodyPr>
          <a:lstStyle/>
          <a:p>
            <a:pPr marL="0" indent="0">
              <a:buNone/>
            </a:pPr>
            <a:r>
              <a:rPr lang="en-US" sz="2800" dirty="0" smtClean="0">
                <a:solidFill>
                  <a:schemeClr val="tx1"/>
                </a:solidFill>
              </a:rPr>
              <a:t> </a:t>
            </a:r>
          </a:p>
          <a:p>
            <a:pPr>
              <a:buFont typeface="Wingdings" panose="05000000000000000000" pitchFamily="2" charset="2"/>
              <a:buChar char="§"/>
            </a:pPr>
            <a:r>
              <a:rPr lang="en-US" sz="2800" dirty="0" smtClean="0">
                <a:solidFill>
                  <a:schemeClr val="tx1"/>
                </a:solidFill>
              </a:rPr>
              <a:t>  “The </a:t>
            </a:r>
            <a:r>
              <a:rPr lang="en-US" sz="2800" dirty="0">
                <a:solidFill>
                  <a:schemeClr val="tx1"/>
                </a:solidFill>
              </a:rPr>
              <a:t>degree to </a:t>
            </a:r>
            <a:r>
              <a:rPr lang="en-US" sz="2800" dirty="0" smtClean="0">
                <a:solidFill>
                  <a:schemeClr val="tx1"/>
                </a:solidFill>
              </a:rPr>
              <a:t>which individuals </a:t>
            </a:r>
            <a:r>
              <a:rPr lang="en-US" sz="2800" dirty="0">
                <a:solidFill>
                  <a:schemeClr val="tx1"/>
                </a:solidFill>
              </a:rPr>
              <a:t>have the capacity to </a:t>
            </a:r>
            <a:r>
              <a:rPr lang="en-US" sz="2800" dirty="0" smtClean="0">
                <a:solidFill>
                  <a:schemeClr val="tx1"/>
                </a:solidFill>
              </a:rPr>
              <a:t>obtain </a:t>
            </a:r>
            <a:r>
              <a:rPr lang="en-US" sz="2800" dirty="0" smtClean="0">
                <a:solidFill>
                  <a:schemeClr val="tx1"/>
                </a:solidFill>
              </a:rPr>
              <a:t>process</a:t>
            </a:r>
            <a:r>
              <a:rPr lang="en-US" sz="2800" dirty="0">
                <a:solidFill>
                  <a:schemeClr val="tx1"/>
                </a:solidFill>
              </a:rPr>
              <a:t>, </a:t>
            </a:r>
            <a:r>
              <a:rPr lang="en-US" sz="2800" dirty="0" smtClean="0">
                <a:solidFill>
                  <a:schemeClr val="tx1"/>
                </a:solidFill>
              </a:rPr>
              <a:t>and understand basic </a:t>
            </a:r>
            <a:r>
              <a:rPr lang="en-US" sz="2800" dirty="0">
                <a:solidFill>
                  <a:schemeClr val="tx1"/>
                </a:solidFill>
              </a:rPr>
              <a:t>health information and services </a:t>
            </a:r>
            <a:r>
              <a:rPr lang="en-US" sz="2800" dirty="0" smtClean="0">
                <a:solidFill>
                  <a:schemeClr val="tx1"/>
                </a:solidFill>
              </a:rPr>
              <a:t>needed </a:t>
            </a:r>
            <a:r>
              <a:rPr lang="en-US" sz="2800" dirty="0" smtClean="0">
                <a:solidFill>
                  <a:schemeClr val="tx1"/>
                </a:solidFill>
              </a:rPr>
              <a:t>to </a:t>
            </a:r>
            <a:r>
              <a:rPr lang="en-US" sz="2800" dirty="0">
                <a:solidFill>
                  <a:schemeClr val="tx1"/>
                </a:solidFill>
              </a:rPr>
              <a:t>make appropriate health </a:t>
            </a:r>
            <a:r>
              <a:rPr lang="en-US" sz="2800" dirty="0" smtClean="0">
                <a:solidFill>
                  <a:schemeClr val="tx1"/>
                </a:solidFill>
              </a:rPr>
              <a:t>decision.” </a:t>
            </a:r>
            <a:r>
              <a:rPr lang="en-US" sz="2800" dirty="0" smtClean="0">
                <a:solidFill>
                  <a:schemeClr val="tx1"/>
                </a:solidFill>
              </a:rPr>
              <a:t>(IOM, 2004)</a:t>
            </a:r>
          </a:p>
          <a:p>
            <a:endParaRPr lang="en-US" sz="2800" dirty="0">
              <a:solidFill>
                <a:schemeClr val="tx1"/>
              </a:solidFill>
            </a:endParaRPr>
          </a:p>
          <a:p>
            <a:pPr>
              <a:buFont typeface="Wingdings" panose="05000000000000000000" pitchFamily="2" charset="2"/>
              <a:buChar char="§"/>
            </a:pPr>
            <a:r>
              <a:rPr lang="en-US" sz="2800" dirty="0" smtClean="0">
                <a:solidFill>
                  <a:schemeClr val="tx1"/>
                </a:solidFill>
              </a:rPr>
              <a:t>  </a:t>
            </a:r>
            <a:r>
              <a:rPr lang="en-US" sz="2800" dirty="0" smtClean="0">
                <a:solidFill>
                  <a:schemeClr val="tx1"/>
                </a:solidFill>
              </a:rPr>
              <a:t>“An individual’s possession of requisite skills for making health related decisions, which means that health literacy must always be examined in the context of the specific tasks that need to be accomplished,  The importance of contextual appreciation of health literacy must be underscored.”  (</a:t>
            </a:r>
            <a:r>
              <a:rPr lang="en-US" sz="2800" dirty="0" err="1" smtClean="0">
                <a:solidFill>
                  <a:schemeClr val="tx1"/>
                </a:solidFill>
              </a:rPr>
              <a:t>Paasche-Orlow</a:t>
            </a:r>
            <a:r>
              <a:rPr lang="en-US" sz="2800" dirty="0" smtClean="0">
                <a:solidFill>
                  <a:schemeClr val="tx1"/>
                </a:solidFill>
              </a:rPr>
              <a:t> &amp; Woof, 2006)  </a:t>
            </a:r>
            <a:endParaRPr lang="en-US" sz="2800" dirty="0">
              <a:solidFill>
                <a:schemeClr val="tx1"/>
              </a:solidFill>
            </a:endParaRPr>
          </a:p>
        </p:txBody>
      </p:sp>
    </p:spTree>
    <p:extLst>
      <p:ext uri="{BB962C8B-B14F-4D97-AF65-F5344CB8AC3E}">
        <p14:creationId xmlns:p14="http://schemas.microsoft.com/office/powerpoint/2010/main" val="1720745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2"/>
                </a:solidFill>
              </a:rPr>
              <a:t>More Than Reading and Understanding </a:t>
            </a:r>
            <a:br>
              <a:rPr lang="en-US" sz="4000" dirty="0" smtClean="0">
                <a:solidFill>
                  <a:schemeClr val="accent2"/>
                </a:solidFill>
              </a:rPr>
            </a:br>
            <a:r>
              <a:rPr lang="en-US" sz="4000" dirty="0" smtClean="0">
                <a:solidFill>
                  <a:schemeClr val="accent2"/>
                </a:solidFill>
              </a:rPr>
              <a:t>Health Information</a:t>
            </a:r>
            <a:endParaRPr lang="en-US" sz="4000" dirty="0">
              <a:solidFill>
                <a:schemeClr val="accent2"/>
              </a:solidFill>
            </a:endParaRPr>
          </a:p>
        </p:txBody>
      </p:sp>
      <p:sp>
        <p:nvSpPr>
          <p:cNvPr id="3" name="Content Placeholder 2"/>
          <p:cNvSpPr>
            <a:spLocks noGrp="1"/>
          </p:cNvSpPr>
          <p:nvPr>
            <p:ph idx="1"/>
          </p:nvPr>
        </p:nvSpPr>
        <p:spPr>
          <a:xfrm>
            <a:off x="1097280" y="1845734"/>
            <a:ext cx="10058400" cy="4311226"/>
          </a:xfrm>
        </p:spPr>
        <p:txBody>
          <a:bodyPr>
            <a:normAutofit/>
          </a:bodyPr>
          <a:lstStyle/>
          <a:p>
            <a:r>
              <a:rPr lang="en-US" sz="2800" dirty="0" smtClean="0">
                <a:solidFill>
                  <a:schemeClr val="tx1"/>
                </a:solidFill>
              </a:rPr>
              <a:t>Health literacy is a powerful determinant of health status.</a:t>
            </a:r>
          </a:p>
          <a:p>
            <a:r>
              <a:rPr lang="en-US" sz="2800" dirty="0" smtClean="0">
                <a:solidFill>
                  <a:schemeClr val="tx1"/>
                </a:solidFill>
              </a:rPr>
              <a:t>It incorporates:</a:t>
            </a:r>
          </a:p>
          <a:p>
            <a:pPr>
              <a:buClr>
                <a:srgbClr val="00B050"/>
              </a:buClr>
              <a:buFont typeface="Wingdings" panose="05000000000000000000" pitchFamily="2" charset="2"/>
              <a:buChar char="§"/>
            </a:pPr>
            <a:r>
              <a:rPr lang="en-US" sz="2800" dirty="0" smtClean="0">
                <a:solidFill>
                  <a:schemeClr val="tx1"/>
                </a:solidFill>
              </a:rPr>
              <a:t>  Educational</a:t>
            </a:r>
          </a:p>
          <a:p>
            <a:pPr>
              <a:buClr>
                <a:srgbClr val="00B050"/>
              </a:buClr>
              <a:buFont typeface="Wingdings" panose="05000000000000000000" pitchFamily="2" charset="2"/>
              <a:buChar char="§"/>
            </a:pPr>
            <a:r>
              <a:rPr lang="en-US" sz="2800" dirty="0" smtClean="0">
                <a:solidFill>
                  <a:schemeClr val="tx1"/>
                </a:solidFill>
              </a:rPr>
              <a:t>  Cultural Values</a:t>
            </a:r>
          </a:p>
          <a:p>
            <a:pPr>
              <a:buClr>
                <a:srgbClr val="00B050"/>
              </a:buClr>
              <a:buFont typeface="Wingdings" panose="05000000000000000000" pitchFamily="2" charset="2"/>
              <a:buChar char="§"/>
            </a:pPr>
            <a:r>
              <a:rPr lang="en-US" sz="2800" dirty="0" smtClean="0">
                <a:solidFill>
                  <a:schemeClr val="tx1"/>
                </a:solidFill>
              </a:rPr>
              <a:t>  Social Behaviors</a:t>
            </a:r>
          </a:p>
          <a:p>
            <a:pPr>
              <a:buClr>
                <a:srgbClr val="00B050"/>
              </a:buClr>
              <a:buFont typeface="Wingdings" panose="05000000000000000000" pitchFamily="2" charset="2"/>
              <a:buChar char="§"/>
            </a:pPr>
            <a:r>
              <a:rPr lang="en-US" sz="2800" dirty="0">
                <a:solidFill>
                  <a:schemeClr val="tx1"/>
                </a:solidFill>
              </a:rPr>
              <a:t> </a:t>
            </a:r>
            <a:r>
              <a:rPr lang="en-US" sz="2800" dirty="0" smtClean="0">
                <a:solidFill>
                  <a:schemeClr val="tx1"/>
                </a:solidFill>
              </a:rPr>
              <a:t> Health Care System Design</a:t>
            </a:r>
          </a:p>
          <a:p>
            <a:pPr marL="0" indent="0">
              <a:buNone/>
            </a:pPr>
            <a:r>
              <a:rPr lang="en-US" sz="2800" dirty="0" smtClean="0">
                <a:solidFill>
                  <a:schemeClr val="tx1"/>
                </a:solidFill>
              </a:rPr>
              <a:t>These are factors </a:t>
            </a:r>
            <a:r>
              <a:rPr lang="en-US" sz="2800" dirty="0" smtClean="0">
                <a:solidFill>
                  <a:schemeClr val="tx1"/>
                </a:solidFill>
              </a:rPr>
              <a:t>which </a:t>
            </a:r>
            <a:r>
              <a:rPr lang="en-US" sz="2800" dirty="0" smtClean="0">
                <a:solidFill>
                  <a:schemeClr val="tx1"/>
                </a:solidFill>
              </a:rPr>
              <a:t>influence expectations </a:t>
            </a:r>
            <a:r>
              <a:rPr lang="en-US" sz="2800" dirty="0" smtClean="0">
                <a:solidFill>
                  <a:schemeClr val="tx1"/>
                </a:solidFill>
              </a:rPr>
              <a:t>and preferences of individuals – </a:t>
            </a:r>
            <a:r>
              <a:rPr lang="en-US" sz="2800" dirty="0" smtClean="0">
                <a:solidFill>
                  <a:schemeClr val="tx1"/>
                </a:solidFill>
              </a:rPr>
              <a:t>they ultimately determine </a:t>
            </a:r>
            <a:r>
              <a:rPr lang="en-US" sz="2800" dirty="0" smtClean="0">
                <a:solidFill>
                  <a:schemeClr val="tx1"/>
                </a:solidFill>
              </a:rPr>
              <a:t>patient </a:t>
            </a:r>
            <a:r>
              <a:rPr lang="en-US" sz="2800" dirty="0" smtClean="0">
                <a:solidFill>
                  <a:schemeClr val="tx1"/>
                </a:solidFill>
              </a:rPr>
              <a:t>successes/challenges</a:t>
            </a:r>
            <a:endParaRPr lang="en-US" sz="2800" dirty="0">
              <a:solidFill>
                <a:schemeClr val="tx1"/>
              </a:solidFill>
            </a:endParaRP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673751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lstStyle/>
          <a:p>
            <a:pPr algn="ctr"/>
            <a:r>
              <a:rPr lang="en-US" dirty="0" smtClean="0">
                <a:solidFill>
                  <a:schemeClr val="accent2"/>
                </a:solidFill>
              </a:rPr>
              <a:t>Who Is Affected By </a:t>
            </a:r>
            <a:br>
              <a:rPr lang="en-US" dirty="0" smtClean="0">
                <a:solidFill>
                  <a:schemeClr val="accent2"/>
                </a:solidFill>
              </a:rPr>
            </a:br>
            <a:r>
              <a:rPr lang="en-US" dirty="0" smtClean="0">
                <a:solidFill>
                  <a:schemeClr val="accent2"/>
                </a:solidFill>
              </a:rPr>
              <a:t>Limited Health Literacy?</a:t>
            </a:r>
            <a:endParaRPr lang="en-US" dirty="0">
              <a:solidFill>
                <a:schemeClr val="accent2"/>
              </a:solidFill>
            </a:endParaRPr>
          </a:p>
        </p:txBody>
      </p:sp>
      <p:sp>
        <p:nvSpPr>
          <p:cNvPr id="3" name="Content Placeholder 2"/>
          <p:cNvSpPr>
            <a:spLocks noGrp="1"/>
          </p:cNvSpPr>
          <p:nvPr>
            <p:ph idx="1"/>
          </p:nvPr>
        </p:nvSpPr>
        <p:spPr>
          <a:xfrm>
            <a:off x="1097280" y="1741231"/>
            <a:ext cx="10058400" cy="4555065"/>
          </a:xfrm>
        </p:spPr>
        <p:txBody>
          <a:bodyPr>
            <a:normAutofit/>
          </a:bodyPr>
          <a:lstStyle/>
          <a:p>
            <a:pPr algn="ctr"/>
            <a:r>
              <a:rPr lang="en-US" sz="3200" dirty="0" smtClean="0">
                <a:solidFill>
                  <a:srgbClr val="00B050"/>
                </a:solidFill>
              </a:rPr>
              <a:t>National Adult Literacy Survey (NALS)  1992/2003</a:t>
            </a:r>
          </a:p>
          <a:p>
            <a:pPr algn="ctr"/>
            <a:endParaRPr lang="en-US" sz="2800" dirty="0">
              <a:solidFill>
                <a:schemeClr val="tx1"/>
              </a:solidFill>
            </a:endParaRPr>
          </a:p>
          <a:p>
            <a:r>
              <a:rPr lang="en-US" sz="2800" dirty="0" smtClean="0">
                <a:solidFill>
                  <a:schemeClr val="tx1"/>
                </a:solidFill>
              </a:rPr>
              <a:t>Level 1 - Below Basic – 14% (</a:t>
            </a:r>
            <a:r>
              <a:rPr lang="en-US" sz="2800" dirty="0">
                <a:solidFill>
                  <a:schemeClr val="tx1"/>
                </a:solidFill>
              </a:rPr>
              <a:t>f</a:t>
            </a:r>
            <a:r>
              <a:rPr lang="en-US" sz="2800" dirty="0" smtClean="0">
                <a:solidFill>
                  <a:schemeClr val="tx1"/>
                </a:solidFill>
              </a:rPr>
              <a:t>unctionally illiterate)</a:t>
            </a:r>
          </a:p>
          <a:p>
            <a:r>
              <a:rPr lang="en-US" sz="2800" dirty="0" smtClean="0">
                <a:solidFill>
                  <a:schemeClr val="tx1"/>
                </a:solidFill>
              </a:rPr>
              <a:t>Level 2 – Basic – 29% (marginally literate) </a:t>
            </a:r>
          </a:p>
          <a:p>
            <a:r>
              <a:rPr lang="en-US" sz="2800" dirty="0" smtClean="0">
                <a:solidFill>
                  <a:schemeClr val="tx1"/>
                </a:solidFill>
              </a:rPr>
              <a:t>Levels 3 and 4 – Intermediate –  44% (fully functional in society)</a:t>
            </a:r>
          </a:p>
          <a:p>
            <a:r>
              <a:rPr lang="en-US" sz="2800" dirty="0" smtClean="0">
                <a:solidFill>
                  <a:schemeClr val="tx1"/>
                </a:solidFill>
              </a:rPr>
              <a:t>Level 5 – Proficient – 13%</a:t>
            </a:r>
          </a:p>
          <a:p>
            <a:pPr marL="0" indent="0">
              <a:buNone/>
            </a:pPr>
            <a:r>
              <a:rPr lang="en-US" dirty="0" smtClean="0"/>
              <a:t>  </a:t>
            </a:r>
            <a:r>
              <a:rPr lang="en-US" sz="2800" dirty="0" smtClean="0">
                <a:solidFill>
                  <a:schemeClr val="tx1"/>
                </a:solidFill>
              </a:rPr>
              <a:t>(another 5% of adults non-literate in English)  </a:t>
            </a:r>
          </a:p>
          <a:p>
            <a:pPr marL="0" indent="0">
              <a:buNone/>
            </a:pPr>
            <a:r>
              <a:rPr lang="en-US" sz="2800" dirty="0" smtClean="0">
                <a:solidFill>
                  <a:schemeClr val="accent2"/>
                </a:solidFill>
              </a:rPr>
              <a:t>Total - 48% encounter challenges navigating health system</a:t>
            </a:r>
            <a:endParaRPr lang="en-US" sz="2800" dirty="0">
              <a:solidFill>
                <a:schemeClr val="accent2"/>
              </a:solidFill>
            </a:endParaRPr>
          </a:p>
        </p:txBody>
      </p:sp>
    </p:spTree>
    <p:extLst>
      <p:ext uri="{BB962C8B-B14F-4D97-AF65-F5344CB8AC3E}">
        <p14:creationId xmlns:p14="http://schemas.microsoft.com/office/powerpoint/2010/main" val="859187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Limited Health Literacy </a:t>
            </a:r>
            <a:br>
              <a:rPr lang="en-US" dirty="0" smtClean="0">
                <a:solidFill>
                  <a:schemeClr val="accent1"/>
                </a:solidFill>
              </a:rPr>
            </a:br>
            <a:r>
              <a:rPr lang="en-US" dirty="0" smtClean="0">
                <a:solidFill>
                  <a:schemeClr val="accent1"/>
                </a:solidFill>
              </a:rPr>
              <a:t>Affects All Groups</a:t>
            </a:r>
            <a:endParaRPr lang="en-US" dirty="0">
              <a:solidFill>
                <a:schemeClr val="accent1"/>
              </a:solidFill>
            </a:endParaRPr>
          </a:p>
        </p:txBody>
      </p:sp>
      <p:sp>
        <p:nvSpPr>
          <p:cNvPr id="3" name="Content Placeholder 2"/>
          <p:cNvSpPr>
            <a:spLocks noGrp="1"/>
          </p:cNvSpPr>
          <p:nvPr>
            <p:ph idx="1"/>
          </p:nvPr>
        </p:nvSpPr>
        <p:spPr/>
        <p:txBody>
          <a:bodyPr>
            <a:normAutofit/>
          </a:bodyPr>
          <a:lstStyle/>
          <a:p>
            <a:pPr algn="ctr"/>
            <a:r>
              <a:rPr lang="en-US" sz="3200" dirty="0" smtClean="0">
                <a:solidFill>
                  <a:srgbClr val="00B050"/>
                </a:solidFill>
              </a:rPr>
              <a:t>But… </a:t>
            </a:r>
            <a:r>
              <a:rPr lang="en-US" sz="3200" dirty="0">
                <a:solidFill>
                  <a:srgbClr val="00B050"/>
                </a:solidFill>
              </a:rPr>
              <a:t>i</a:t>
            </a:r>
            <a:r>
              <a:rPr lang="en-US" sz="3200" dirty="0" smtClean="0">
                <a:solidFill>
                  <a:srgbClr val="00B050"/>
                </a:solidFill>
              </a:rPr>
              <a:t>t is more </a:t>
            </a:r>
            <a:r>
              <a:rPr lang="en-US" sz="3200" dirty="0">
                <a:solidFill>
                  <a:srgbClr val="00B050"/>
                </a:solidFill>
              </a:rPr>
              <a:t>p</a:t>
            </a:r>
            <a:r>
              <a:rPr lang="en-US" sz="3200" dirty="0" smtClean="0">
                <a:solidFill>
                  <a:srgbClr val="00B050"/>
                </a:solidFill>
              </a:rPr>
              <a:t>revalent </a:t>
            </a:r>
            <a:r>
              <a:rPr lang="en-US" sz="3200" dirty="0">
                <a:solidFill>
                  <a:srgbClr val="00B050"/>
                </a:solidFill>
              </a:rPr>
              <a:t>a</a:t>
            </a:r>
            <a:r>
              <a:rPr lang="en-US" sz="3200" dirty="0" smtClean="0">
                <a:solidFill>
                  <a:srgbClr val="00B050"/>
                </a:solidFill>
              </a:rPr>
              <a:t>mong:</a:t>
            </a:r>
          </a:p>
          <a:p>
            <a:pPr>
              <a:buClr>
                <a:srgbClr val="00B050"/>
              </a:buClr>
              <a:buFont typeface="Wingdings" panose="05000000000000000000" pitchFamily="2" charset="2"/>
              <a:buChar char="§"/>
            </a:pPr>
            <a:r>
              <a:rPr lang="en-US" sz="2800" dirty="0" smtClean="0">
                <a:solidFill>
                  <a:schemeClr val="tx1"/>
                </a:solidFill>
              </a:rPr>
              <a:t>  Older adults</a:t>
            </a:r>
          </a:p>
          <a:p>
            <a:pPr>
              <a:buClr>
                <a:srgbClr val="00B050"/>
              </a:buClr>
              <a:buFont typeface="Wingdings" panose="05000000000000000000" pitchFamily="2" charset="2"/>
              <a:buChar char="§"/>
            </a:pPr>
            <a:r>
              <a:rPr lang="en-US" sz="2800" dirty="0" smtClean="0">
                <a:solidFill>
                  <a:schemeClr val="tx1"/>
                </a:solidFill>
              </a:rPr>
              <a:t>  Persons with low income</a:t>
            </a:r>
          </a:p>
          <a:p>
            <a:pPr>
              <a:buClr>
                <a:srgbClr val="00B050"/>
              </a:buClr>
              <a:buFont typeface="Wingdings" panose="05000000000000000000" pitchFamily="2" charset="2"/>
              <a:buChar char="§"/>
            </a:pPr>
            <a:r>
              <a:rPr lang="en-US" sz="2800" dirty="0" smtClean="0">
                <a:solidFill>
                  <a:schemeClr val="tx1"/>
                </a:solidFill>
              </a:rPr>
              <a:t>  Persons with limited education</a:t>
            </a:r>
          </a:p>
          <a:p>
            <a:pPr>
              <a:buClr>
                <a:srgbClr val="00B050"/>
              </a:buClr>
              <a:buFont typeface="Wingdings" panose="05000000000000000000" pitchFamily="2" charset="2"/>
              <a:buChar char="§"/>
            </a:pPr>
            <a:r>
              <a:rPr lang="en-US" sz="2800" dirty="0" smtClean="0">
                <a:solidFill>
                  <a:schemeClr val="tx1"/>
                </a:solidFill>
              </a:rPr>
              <a:t>  Minority populations</a:t>
            </a:r>
          </a:p>
          <a:p>
            <a:pPr>
              <a:buClr>
                <a:srgbClr val="00B050"/>
              </a:buClr>
              <a:buFont typeface="Wingdings" panose="05000000000000000000" pitchFamily="2" charset="2"/>
              <a:buChar char="§"/>
            </a:pPr>
            <a:r>
              <a:rPr lang="en-US" sz="2800" dirty="0" smtClean="0">
                <a:solidFill>
                  <a:schemeClr val="tx1"/>
                </a:solidFill>
              </a:rPr>
              <a:t>  Persons with limited English proficiency</a:t>
            </a:r>
          </a:p>
          <a:p>
            <a:endParaRPr lang="en-US" sz="2800" dirty="0">
              <a:solidFill>
                <a:srgbClr val="00B050"/>
              </a:solidFill>
            </a:endParaRPr>
          </a:p>
        </p:txBody>
      </p:sp>
    </p:spTree>
    <p:extLst>
      <p:ext uri="{BB962C8B-B14F-4D97-AF65-F5344CB8AC3E}">
        <p14:creationId xmlns:p14="http://schemas.microsoft.com/office/powerpoint/2010/main" val="2089616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solidFill>
              </a:rPr>
              <a:t>Common Signs of </a:t>
            </a:r>
            <a:br>
              <a:rPr lang="en-US" dirty="0" smtClean="0">
                <a:solidFill>
                  <a:schemeClr val="accent2"/>
                </a:solidFill>
              </a:rPr>
            </a:br>
            <a:r>
              <a:rPr lang="en-US" dirty="0" smtClean="0">
                <a:solidFill>
                  <a:schemeClr val="accent2"/>
                </a:solidFill>
              </a:rPr>
              <a:t>Limited Health Literacy</a:t>
            </a:r>
            <a:endParaRPr lang="en-US" dirty="0">
              <a:solidFill>
                <a:schemeClr val="accent2"/>
              </a:solidFill>
            </a:endParaRPr>
          </a:p>
        </p:txBody>
      </p:sp>
      <p:sp>
        <p:nvSpPr>
          <p:cNvPr id="3" name="Content Placeholder 2"/>
          <p:cNvSpPr>
            <a:spLocks noGrp="1"/>
          </p:cNvSpPr>
          <p:nvPr>
            <p:ph idx="1"/>
          </p:nvPr>
        </p:nvSpPr>
        <p:spPr>
          <a:xfrm>
            <a:off x="1097280" y="1857926"/>
            <a:ext cx="10058400" cy="4384378"/>
          </a:xfrm>
        </p:spPr>
        <p:txBody>
          <a:bodyPr>
            <a:normAutofit/>
          </a:bodyPr>
          <a:lstStyle/>
          <a:p>
            <a:pPr algn="ctr"/>
            <a:r>
              <a:rPr lang="en-US" sz="3200" dirty="0" smtClean="0">
                <a:solidFill>
                  <a:srgbClr val="00B050"/>
                </a:solidFill>
              </a:rPr>
              <a:t>Element of Shame and Discomfort </a:t>
            </a:r>
          </a:p>
          <a:p>
            <a:pPr>
              <a:buClr>
                <a:srgbClr val="00B050"/>
              </a:buClr>
              <a:buFont typeface="Wingdings" panose="05000000000000000000" pitchFamily="2" charset="2"/>
              <a:buChar char="§"/>
            </a:pPr>
            <a:r>
              <a:rPr lang="en-US" sz="2800" dirty="0" smtClean="0">
                <a:solidFill>
                  <a:schemeClr val="tx1"/>
                </a:solidFill>
              </a:rPr>
              <a:t>  Reluctant to complete </a:t>
            </a:r>
            <a:r>
              <a:rPr lang="en-US" sz="2800" dirty="0">
                <a:solidFill>
                  <a:schemeClr val="tx1"/>
                </a:solidFill>
              </a:rPr>
              <a:t>medical forms in </a:t>
            </a:r>
            <a:r>
              <a:rPr lang="en-US" sz="2800" dirty="0" smtClean="0">
                <a:solidFill>
                  <a:schemeClr val="tx1"/>
                </a:solidFill>
              </a:rPr>
              <a:t>clinical </a:t>
            </a:r>
            <a:r>
              <a:rPr lang="en-US" sz="2800" dirty="0">
                <a:solidFill>
                  <a:schemeClr val="tx1"/>
                </a:solidFill>
              </a:rPr>
              <a:t>environment</a:t>
            </a:r>
          </a:p>
          <a:p>
            <a:pPr>
              <a:buClr>
                <a:srgbClr val="00B050"/>
              </a:buClr>
              <a:buFont typeface="Wingdings" panose="05000000000000000000" pitchFamily="2" charset="2"/>
              <a:buChar char="§"/>
            </a:pPr>
            <a:r>
              <a:rPr lang="en-US" sz="2800" dirty="0" smtClean="0">
                <a:solidFill>
                  <a:schemeClr val="tx1"/>
                </a:solidFill>
              </a:rPr>
              <a:t>  Tend to skip </a:t>
            </a:r>
            <a:r>
              <a:rPr lang="en-US" sz="2800" dirty="0">
                <a:solidFill>
                  <a:schemeClr val="tx1"/>
                </a:solidFill>
              </a:rPr>
              <a:t>medical appointments</a:t>
            </a:r>
          </a:p>
          <a:p>
            <a:pPr>
              <a:buClr>
                <a:srgbClr val="00B050"/>
              </a:buClr>
              <a:buFont typeface="Wingdings" panose="05000000000000000000" pitchFamily="2" charset="2"/>
              <a:buChar char="§"/>
            </a:pPr>
            <a:r>
              <a:rPr lang="en-US" sz="2800" dirty="0" smtClean="0">
                <a:solidFill>
                  <a:schemeClr val="tx1"/>
                </a:solidFill>
              </a:rPr>
              <a:t>  Don’t </a:t>
            </a:r>
            <a:r>
              <a:rPr lang="en-US" sz="2800" dirty="0" smtClean="0">
                <a:solidFill>
                  <a:schemeClr val="tx1"/>
                </a:solidFill>
              </a:rPr>
              <a:t>follow medical </a:t>
            </a:r>
            <a:r>
              <a:rPr lang="en-US" sz="2800" dirty="0">
                <a:solidFill>
                  <a:schemeClr val="tx1"/>
                </a:solidFill>
              </a:rPr>
              <a:t>instructions</a:t>
            </a:r>
          </a:p>
          <a:p>
            <a:pPr>
              <a:buClr>
                <a:srgbClr val="00B050"/>
              </a:buClr>
              <a:buFont typeface="Wingdings" panose="05000000000000000000" pitchFamily="2" charset="2"/>
              <a:buChar char="§"/>
            </a:pPr>
            <a:r>
              <a:rPr lang="en-US" sz="2800" dirty="0" smtClean="0">
                <a:solidFill>
                  <a:schemeClr val="tx1"/>
                </a:solidFill>
              </a:rPr>
              <a:t>  Express </a:t>
            </a:r>
            <a:r>
              <a:rPr lang="en-US" sz="2800" dirty="0" smtClean="0">
                <a:solidFill>
                  <a:schemeClr val="tx1"/>
                </a:solidFill>
              </a:rPr>
              <a:t>need </a:t>
            </a:r>
            <a:r>
              <a:rPr lang="en-US" sz="2800" dirty="0">
                <a:solidFill>
                  <a:schemeClr val="tx1"/>
                </a:solidFill>
              </a:rPr>
              <a:t>to take medical instructions home</a:t>
            </a:r>
          </a:p>
          <a:p>
            <a:pPr>
              <a:buClr>
                <a:srgbClr val="00B050"/>
              </a:buClr>
              <a:buFont typeface="Wingdings" panose="05000000000000000000" pitchFamily="2" charset="2"/>
              <a:buChar char="§"/>
            </a:pPr>
            <a:r>
              <a:rPr lang="en-US" sz="2800" dirty="0" smtClean="0">
                <a:solidFill>
                  <a:schemeClr val="tx1"/>
                </a:solidFill>
              </a:rPr>
              <a:t>  Complain </a:t>
            </a:r>
            <a:r>
              <a:rPr lang="en-US" sz="2800" dirty="0">
                <a:solidFill>
                  <a:schemeClr val="tx1"/>
                </a:solidFill>
              </a:rPr>
              <a:t>of poor </a:t>
            </a:r>
            <a:r>
              <a:rPr lang="en-US" sz="2800" dirty="0" smtClean="0">
                <a:solidFill>
                  <a:schemeClr val="tx1"/>
                </a:solidFill>
              </a:rPr>
              <a:t>eye-sight or </a:t>
            </a:r>
            <a:r>
              <a:rPr lang="en-US" sz="2800" dirty="0" smtClean="0">
                <a:solidFill>
                  <a:schemeClr val="tx1"/>
                </a:solidFill>
              </a:rPr>
              <a:t>having left reading glasses at home</a:t>
            </a:r>
            <a:endParaRPr lang="en-US" sz="2800" dirty="0">
              <a:solidFill>
                <a:schemeClr val="tx1"/>
              </a:solidFill>
            </a:endParaRPr>
          </a:p>
          <a:p>
            <a:pPr>
              <a:buClr>
                <a:srgbClr val="00B050"/>
              </a:buClr>
              <a:buFont typeface="Wingdings" panose="05000000000000000000" pitchFamily="2" charset="2"/>
              <a:buChar char="§"/>
            </a:pPr>
            <a:r>
              <a:rPr lang="en-US" sz="2800" dirty="0" smtClean="0">
                <a:solidFill>
                  <a:schemeClr val="tx1"/>
                </a:solidFill>
              </a:rPr>
              <a:t>  Express </a:t>
            </a:r>
            <a:r>
              <a:rPr lang="en-US" sz="2800" dirty="0" smtClean="0">
                <a:solidFill>
                  <a:schemeClr val="tx1"/>
                </a:solidFill>
              </a:rPr>
              <a:t>need </a:t>
            </a:r>
            <a:r>
              <a:rPr lang="en-US" sz="2800" dirty="0">
                <a:solidFill>
                  <a:schemeClr val="tx1"/>
                </a:solidFill>
              </a:rPr>
              <a:t>to discuss health </a:t>
            </a:r>
            <a:r>
              <a:rPr lang="en-US" sz="2800" dirty="0" smtClean="0">
                <a:solidFill>
                  <a:schemeClr val="tx1"/>
                </a:solidFill>
              </a:rPr>
              <a:t>situation</a:t>
            </a:r>
            <a:r>
              <a:rPr lang="en-US" sz="2800" dirty="0" smtClean="0">
                <a:solidFill>
                  <a:schemeClr val="tx1"/>
                </a:solidFill>
              </a:rPr>
              <a:t> </a:t>
            </a:r>
            <a:r>
              <a:rPr lang="en-US" sz="2800" dirty="0">
                <a:solidFill>
                  <a:schemeClr val="tx1"/>
                </a:solidFill>
              </a:rPr>
              <a:t>with </a:t>
            </a:r>
            <a:r>
              <a:rPr lang="en-US" sz="2800" dirty="0" smtClean="0">
                <a:solidFill>
                  <a:schemeClr val="tx1"/>
                </a:solidFill>
              </a:rPr>
              <a:t>family</a:t>
            </a:r>
            <a:endParaRPr lang="en-US" sz="2800" dirty="0">
              <a:solidFill>
                <a:schemeClr val="tx1"/>
              </a:solidFill>
            </a:endParaRPr>
          </a:p>
          <a:p>
            <a:endParaRPr lang="en-US" dirty="0">
              <a:solidFill>
                <a:srgbClr val="FF0000"/>
              </a:solidFill>
            </a:endParaRPr>
          </a:p>
        </p:txBody>
      </p:sp>
    </p:spTree>
    <p:extLst>
      <p:ext uri="{BB962C8B-B14F-4D97-AF65-F5344CB8AC3E}">
        <p14:creationId xmlns:p14="http://schemas.microsoft.com/office/powerpoint/2010/main" val="1733514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011935"/>
          </a:xfrm>
        </p:spPr>
        <p:txBody>
          <a:bodyPr/>
          <a:lstStyle/>
          <a:p>
            <a:pPr algn="ctr"/>
            <a:r>
              <a:rPr lang="en-US" dirty="0" smtClean="0">
                <a:solidFill>
                  <a:schemeClr val="accent2"/>
                </a:solidFill>
              </a:rPr>
              <a:t>Effects of Limited Health Literacy</a:t>
            </a:r>
            <a:endParaRPr lang="en-US" dirty="0">
              <a:solidFill>
                <a:schemeClr val="accent2"/>
              </a:solidFill>
            </a:endParaRPr>
          </a:p>
        </p:txBody>
      </p:sp>
      <p:sp>
        <p:nvSpPr>
          <p:cNvPr id="3" name="Content Placeholder 2"/>
          <p:cNvSpPr>
            <a:spLocks noGrp="1"/>
          </p:cNvSpPr>
          <p:nvPr>
            <p:ph idx="1"/>
          </p:nvPr>
        </p:nvSpPr>
        <p:spPr>
          <a:xfrm>
            <a:off x="1097280" y="1011936"/>
            <a:ext cx="10058400" cy="5266944"/>
          </a:xfrm>
        </p:spPr>
        <p:txBody>
          <a:bodyPr>
            <a:normAutofit fontScale="92500" lnSpcReduction="20000"/>
          </a:bodyPr>
          <a:lstStyle/>
          <a:p>
            <a:pPr>
              <a:buClr>
                <a:srgbClr val="00B050"/>
              </a:buClr>
              <a:buFont typeface="Wingdings" panose="05000000000000000000" pitchFamily="2" charset="2"/>
              <a:buChar char="§"/>
            </a:pPr>
            <a:r>
              <a:rPr lang="en-US" dirty="0" smtClean="0">
                <a:solidFill>
                  <a:schemeClr val="tx1"/>
                </a:solidFill>
              </a:rPr>
              <a:t>  </a:t>
            </a:r>
            <a:r>
              <a:rPr lang="en-US" sz="3000" dirty="0">
                <a:solidFill>
                  <a:schemeClr val="tx1"/>
                </a:solidFill>
              </a:rPr>
              <a:t>M</a:t>
            </a:r>
            <a:r>
              <a:rPr lang="en-US" sz="3000" dirty="0" smtClean="0">
                <a:solidFill>
                  <a:schemeClr val="tx1"/>
                </a:solidFill>
              </a:rPr>
              <a:t>ore </a:t>
            </a:r>
            <a:r>
              <a:rPr lang="en-US" sz="3000" dirty="0">
                <a:solidFill>
                  <a:schemeClr val="tx1"/>
                </a:solidFill>
              </a:rPr>
              <a:t>emergency room services</a:t>
            </a:r>
          </a:p>
          <a:p>
            <a:pPr>
              <a:buClr>
                <a:srgbClr val="00B050"/>
              </a:buClr>
              <a:buFont typeface="Wingdings" panose="05000000000000000000" pitchFamily="2" charset="2"/>
              <a:buChar char="§"/>
            </a:pPr>
            <a:r>
              <a:rPr lang="en-US" sz="3000" dirty="0" smtClean="0">
                <a:solidFill>
                  <a:schemeClr val="tx1"/>
                </a:solidFill>
              </a:rPr>
              <a:t>  </a:t>
            </a:r>
            <a:r>
              <a:rPr lang="en-US" sz="3000" dirty="0">
                <a:solidFill>
                  <a:schemeClr val="tx1"/>
                </a:solidFill>
              </a:rPr>
              <a:t>H</a:t>
            </a:r>
            <a:r>
              <a:rPr lang="en-US" sz="3000" dirty="0" smtClean="0">
                <a:solidFill>
                  <a:schemeClr val="tx1"/>
                </a:solidFill>
              </a:rPr>
              <a:t>ospitalized </a:t>
            </a:r>
            <a:r>
              <a:rPr lang="en-US" sz="3000" dirty="0">
                <a:solidFill>
                  <a:schemeClr val="tx1"/>
                </a:solidFill>
              </a:rPr>
              <a:t>more often / with longer stays</a:t>
            </a:r>
          </a:p>
          <a:p>
            <a:pPr>
              <a:buClr>
                <a:srgbClr val="00B050"/>
              </a:buClr>
              <a:buFont typeface="Wingdings" panose="05000000000000000000" pitchFamily="2" charset="2"/>
              <a:buChar char="§"/>
            </a:pPr>
            <a:r>
              <a:rPr lang="en-US" sz="3000" dirty="0" smtClean="0">
                <a:solidFill>
                  <a:schemeClr val="tx1"/>
                </a:solidFill>
              </a:rPr>
              <a:t>  Tend to not use </a:t>
            </a:r>
            <a:r>
              <a:rPr lang="en-US" sz="3000" dirty="0" smtClean="0">
                <a:solidFill>
                  <a:schemeClr val="tx1"/>
                </a:solidFill>
              </a:rPr>
              <a:t>preventive </a:t>
            </a:r>
            <a:r>
              <a:rPr lang="en-US" sz="3000" dirty="0">
                <a:solidFill>
                  <a:schemeClr val="tx1"/>
                </a:solidFill>
              </a:rPr>
              <a:t>care</a:t>
            </a:r>
          </a:p>
          <a:p>
            <a:pPr>
              <a:buClr>
                <a:srgbClr val="00B050"/>
              </a:buClr>
              <a:buFont typeface="Wingdings" panose="05000000000000000000" pitchFamily="2" charset="2"/>
              <a:buChar char="§"/>
            </a:pPr>
            <a:r>
              <a:rPr lang="en-US" sz="3000" dirty="0" smtClean="0">
                <a:solidFill>
                  <a:schemeClr val="tx1"/>
                </a:solidFill>
              </a:rPr>
              <a:t>  </a:t>
            </a:r>
            <a:r>
              <a:rPr lang="en-US" sz="3000" dirty="0">
                <a:solidFill>
                  <a:schemeClr val="tx1"/>
                </a:solidFill>
              </a:rPr>
              <a:t>M</a:t>
            </a:r>
            <a:r>
              <a:rPr lang="en-US" sz="3000" dirty="0" smtClean="0">
                <a:solidFill>
                  <a:schemeClr val="tx1"/>
                </a:solidFill>
              </a:rPr>
              <a:t>ore </a:t>
            </a:r>
            <a:r>
              <a:rPr lang="en-US" sz="3000" dirty="0">
                <a:solidFill>
                  <a:schemeClr val="tx1"/>
                </a:solidFill>
              </a:rPr>
              <a:t>doctor visits</a:t>
            </a:r>
          </a:p>
          <a:p>
            <a:pPr>
              <a:buClr>
                <a:srgbClr val="00B050"/>
              </a:buClr>
              <a:buFont typeface="Wingdings" panose="05000000000000000000" pitchFamily="2" charset="2"/>
              <a:buChar char="§"/>
            </a:pPr>
            <a:r>
              <a:rPr lang="en-US" sz="3000" dirty="0" smtClean="0">
                <a:solidFill>
                  <a:schemeClr val="tx1"/>
                </a:solidFill>
              </a:rPr>
              <a:t>  Don’t understand </a:t>
            </a:r>
            <a:r>
              <a:rPr lang="en-US" sz="3000" dirty="0">
                <a:solidFill>
                  <a:schemeClr val="tx1"/>
                </a:solidFill>
              </a:rPr>
              <a:t>their medical condition</a:t>
            </a:r>
          </a:p>
          <a:p>
            <a:pPr>
              <a:buClr>
                <a:srgbClr val="00B050"/>
              </a:buClr>
              <a:buFont typeface="Wingdings" panose="05000000000000000000" pitchFamily="2" charset="2"/>
              <a:buChar char="§"/>
            </a:pPr>
            <a:r>
              <a:rPr lang="en-US" sz="3000" dirty="0" smtClean="0">
                <a:solidFill>
                  <a:schemeClr val="tx1"/>
                </a:solidFill>
              </a:rPr>
              <a:t>  Don’t adhere </a:t>
            </a:r>
            <a:r>
              <a:rPr lang="en-US" sz="3000" dirty="0">
                <a:solidFill>
                  <a:schemeClr val="tx1"/>
                </a:solidFill>
              </a:rPr>
              <a:t>to medical regimens</a:t>
            </a:r>
          </a:p>
          <a:p>
            <a:pPr>
              <a:buClr>
                <a:srgbClr val="00B050"/>
              </a:buClr>
              <a:buFont typeface="Wingdings" panose="05000000000000000000" pitchFamily="2" charset="2"/>
              <a:buChar char="§"/>
            </a:pPr>
            <a:r>
              <a:rPr lang="en-US" sz="3000" dirty="0" smtClean="0">
                <a:solidFill>
                  <a:schemeClr val="tx1"/>
                </a:solidFill>
              </a:rPr>
              <a:t>  Tend to be victims </a:t>
            </a:r>
            <a:r>
              <a:rPr lang="en-US" sz="3000" dirty="0">
                <a:solidFill>
                  <a:schemeClr val="tx1"/>
                </a:solidFill>
              </a:rPr>
              <a:t>of delayed diagnosis</a:t>
            </a:r>
          </a:p>
          <a:p>
            <a:pPr>
              <a:buClr>
                <a:srgbClr val="00B050"/>
              </a:buClr>
              <a:buFont typeface="Wingdings" panose="05000000000000000000" pitchFamily="2" charset="2"/>
              <a:buChar char="§"/>
            </a:pPr>
            <a:r>
              <a:rPr lang="en-US" sz="3000" dirty="0" smtClean="0">
                <a:solidFill>
                  <a:schemeClr val="tx1"/>
                </a:solidFill>
              </a:rPr>
              <a:t>  At risk </a:t>
            </a:r>
            <a:r>
              <a:rPr lang="en-US" sz="3000" dirty="0">
                <a:solidFill>
                  <a:schemeClr val="tx1"/>
                </a:solidFill>
              </a:rPr>
              <a:t>for poor health status </a:t>
            </a:r>
          </a:p>
          <a:p>
            <a:pPr>
              <a:buClr>
                <a:srgbClr val="00B050"/>
              </a:buClr>
              <a:buFont typeface="Wingdings" panose="05000000000000000000" pitchFamily="2" charset="2"/>
              <a:buChar char="§"/>
            </a:pPr>
            <a:r>
              <a:rPr lang="en-US" sz="3000" dirty="0" smtClean="0">
                <a:solidFill>
                  <a:schemeClr val="tx1"/>
                </a:solidFill>
              </a:rPr>
              <a:t>  At risk </a:t>
            </a:r>
            <a:r>
              <a:rPr lang="en-US" sz="3000" dirty="0">
                <a:solidFill>
                  <a:schemeClr val="tx1"/>
                </a:solidFill>
              </a:rPr>
              <a:t>for increased mortality</a:t>
            </a:r>
          </a:p>
          <a:p>
            <a:pPr>
              <a:buClr>
                <a:srgbClr val="00B050"/>
              </a:buClr>
              <a:buFont typeface="Wingdings" panose="05000000000000000000" pitchFamily="2" charset="2"/>
              <a:buChar char="§"/>
            </a:pPr>
            <a:r>
              <a:rPr lang="en-US" sz="3000" dirty="0" smtClean="0">
                <a:solidFill>
                  <a:schemeClr val="tx1"/>
                </a:solidFill>
              </a:rPr>
              <a:t>  Increase cost </a:t>
            </a:r>
            <a:r>
              <a:rPr lang="en-US" sz="3000" dirty="0">
                <a:solidFill>
                  <a:schemeClr val="tx1"/>
                </a:solidFill>
              </a:rPr>
              <a:t>of health </a:t>
            </a:r>
            <a:r>
              <a:rPr lang="en-US" sz="3000" dirty="0" smtClean="0">
                <a:solidFill>
                  <a:schemeClr val="tx1"/>
                </a:solidFill>
              </a:rPr>
              <a:t>care</a:t>
            </a:r>
          </a:p>
          <a:p>
            <a:pPr>
              <a:buClr>
                <a:srgbClr val="00B050"/>
              </a:buClr>
              <a:buFont typeface="Wingdings" panose="05000000000000000000" pitchFamily="2" charset="2"/>
              <a:buChar char="§"/>
            </a:pPr>
            <a:r>
              <a:rPr lang="en-US" sz="3000" dirty="0" smtClean="0">
                <a:solidFill>
                  <a:srgbClr val="C00000"/>
                </a:solidFill>
              </a:rPr>
              <a:t>Tremendous impact on healthcare system and society!</a:t>
            </a:r>
            <a:endParaRPr lang="en-US" sz="3000" dirty="0" smtClean="0">
              <a:solidFill>
                <a:srgbClr val="C00000"/>
              </a:solidFill>
            </a:endParaRPr>
          </a:p>
          <a:p>
            <a:pPr>
              <a:buFont typeface="Wingdings" panose="05000000000000000000" pitchFamily="2" charset="2"/>
              <a:buChar char="§"/>
            </a:pPr>
            <a:endParaRPr lang="en-US" sz="3000" dirty="0">
              <a:solidFill>
                <a:srgbClr val="C00000"/>
              </a:solidFill>
            </a:endParaRPr>
          </a:p>
          <a:p>
            <a:endParaRPr lang="en-US" dirty="0"/>
          </a:p>
        </p:txBody>
      </p:sp>
    </p:spTree>
    <p:extLst>
      <p:ext uri="{BB962C8B-B14F-4D97-AF65-F5344CB8AC3E}">
        <p14:creationId xmlns:p14="http://schemas.microsoft.com/office/powerpoint/2010/main" val="2968604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76437"/>
          </a:xfrm>
        </p:spPr>
        <p:txBody>
          <a:bodyPr>
            <a:normAutofit fontScale="90000"/>
          </a:bodyPr>
          <a:lstStyle/>
          <a:p>
            <a:pPr algn="ctr"/>
            <a:r>
              <a:rPr lang="en-US" dirty="0" smtClean="0">
                <a:solidFill>
                  <a:schemeClr val="accent2"/>
                </a:solidFill>
              </a:rPr>
              <a:t>Strategies to Improve </a:t>
            </a:r>
            <a:br>
              <a:rPr lang="en-US" dirty="0" smtClean="0">
                <a:solidFill>
                  <a:schemeClr val="accent2"/>
                </a:solidFill>
              </a:rPr>
            </a:br>
            <a:r>
              <a:rPr lang="en-US" dirty="0" smtClean="0">
                <a:solidFill>
                  <a:schemeClr val="accent2"/>
                </a:solidFill>
              </a:rPr>
              <a:t>Health Literacy</a:t>
            </a:r>
            <a:endParaRPr lang="en-US" dirty="0">
              <a:solidFill>
                <a:schemeClr val="accent2"/>
              </a:solidFill>
            </a:endParaRPr>
          </a:p>
        </p:txBody>
      </p:sp>
      <p:sp>
        <p:nvSpPr>
          <p:cNvPr id="3" name="Content Placeholder 2"/>
          <p:cNvSpPr>
            <a:spLocks noGrp="1"/>
          </p:cNvSpPr>
          <p:nvPr>
            <p:ph idx="1"/>
          </p:nvPr>
        </p:nvSpPr>
        <p:spPr>
          <a:xfrm>
            <a:off x="1097280" y="1698171"/>
            <a:ext cx="10058400" cy="4644571"/>
          </a:xfrm>
        </p:spPr>
        <p:txBody>
          <a:bodyPr>
            <a:normAutofit fontScale="92500" lnSpcReduction="10000"/>
          </a:bodyPr>
          <a:lstStyle/>
          <a:p>
            <a:pPr algn="ctr"/>
            <a:r>
              <a:rPr lang="en-US" sz="3200" dirty="0" smtClean="0">
                <a:solidFill>
                  <a:srgbClr val="00B050"/>
                </a:solidFill>
              </a:rPr>
              <a:t>Improving Health literacy</a:t>
            </a:r>
            <a:endParaRPr lang="en-US" sz="3200" dirty="0" smtClean="0">
              <a:solidFill>
                <a:srgbClr val="00B050"/>
              </a:solidFill>
            </a:endParaRPr>
          </a:p>
          <a:p>
            <a:endParaRPr lang="en-US" sz="2800" dirty="0" smtClean="0"/>
          </a:p>
          <a:p>
            <a:pPr>
              <a:buClr>
                <a:srgbClr val="00B050"/>
              </a:buClr>
              <a:buFont typeface="Wingdings" panose="05000000000000000000" pitchFamily="2" charset="2"/>
              <a:buChar char="§"/>
            </a:pPr>
            <a:r>
              <a:rPr lang="en-US" sz="2800" dirty="0" smtClean="0"/>
              <a:t>  </a:t>
            </a:r>
            <a:r>
              <a:rPr lang="en-US" sz="2800" dirty="0" smtClean="0">
                <a:solidFill>
                  <a:schemeClr val="tx1"/>
                </a:solidFill>
              </a:rPr>
              <a:t>Patients and Caregivers</a:t>
            </a:r>
          </a:p>
          <a:p>
            <a:pPr>
              <a:buClr>
                <a:srgbClr val="00B050"/>
              </a:buClr>
              <a:buFont typeface="Wingdings" panose="05000000000000000000" pitchFamily="2" charset="2"/>
              <a:buChar char="§"/>
            </a:pPr>
            <a:r>
              <a:rPr lang="en-US" sz="2800" dirty="0" smtClean="0">
                <a:solidFill>
                  <a:schemeClr val="tx1"/>
                </a:solidFill>
              </a:rPr>
              <a:t>  Health Care Practitioners / Staff</a:t>
            </a:r>
          </a:p>
          <a:p>
            <a:pPr>
              <a:buClr>
                <a:srgbClr val="00B050"/>
              </a:buClr>
              <a:buFont typeface="Wingdings" panose="05000000000000000000" pitchFamily="2" charset="2"/>
              <a:buChar char="§"/>
            </a:pPr>
            <a:r>
              <a:rPr lang="en-US" sz="2800" dirty="0" smtClean="0">
                <a:solidFill>
                  <a:schemeClr val="tx1"/>
                </a:solidFill>
              </a:rPr>
              <a:t>  Health Care Providers / Organizations /</a:t>
            </a:r>
            <a:r>
              <a:rPr lang="en-US" sz="2800" dirty="0" smtClean="0">
                <a:solidFill>
                  <a:schemeClr val="tx1"/>
                </a:solidFill>
              </a:rPr>
              <a:t>Staff</a:t>
            </a:r>
          </a:p>
          <a:p>
            <a:pPr>
              <a:buClr>
                <a:srgbClr val="00B050"/>
              </a:buClr>
              <a:buFont typeface="Wingdings" panose="05000000000000000000" pitchFamily="2" charset="2"/>
              <a:buChar char="§"/>
            </a:pPr>
            <a:r>
              <a:rPr lang="en-US" sz="2800" dirty="0" smtClean="0">
                <a:solidFill>
                  <a:schemeClr val="tx1"/>
                </a:solidFill>
              </a:rPr>
              <a:t>Librarians (Medical, Public, Academic)</a:t>
            </a:r>
            <a:endParaRPr lang="en-US" sz="2800" dirty="0" smtClean="0">
              <a:solidFill>
                <a:schemeClr val="tx1"/>
              </a:solidFill>
            </a:endParaRPr>
          </a:p>
          <a:p>
            <a:pPr marL="0" indent="0">
              <a:buNone/>
            </a:pPr>
            <a:endParaRPr lang="en-US" sz="2800" dirty="0">
              <a:solidFill>
                <a:schemeClr val="tx1"/>
              </a:solidFill>
            </a:endParaRPr>
          </a:p>
          <a:p>
            <a:pPr marL="0" indent="0">
              <a:buNone/>
            </a:pPr>
            <a:r>
              <a:rPr lang="en-US" sz="2800" dirty="0">
                <a:solidFill>
                  <a:schemeClr val="tx1"/>
                </a:solidFill>
              </a:rPr>
              <a:t>U</a:t>
            </a:r>
            <a:r>
              <a:rPr lang="en-US" sz="2800" dirty="0" smtClean="0">
                <a:solidFill>
                  <a:schemeClr val="tx1"/>
                </a:solidFill>
              </a:rPr>
              <a:t>ltimate </a:t>
            </a:r>
            <a:r>
              <a:rPr lang="en-US" sz="2800" dirty="0" smtClean="0">
                <a:solidFill>
                  <a:schemeClr val="tx1"/>
                </a:solidFill>
              </a:rPr>
              <a:t>goal is </a:t>
            </a:r>
            <a:r>
              <a:rPr lang="en-US" sz="2800" dirty="0" smtClean="0">
                <a:solidFill>
                  <a:schemeClr val="tx1"/>
                </a:solidFill>
              </a:rPr>
              <a:t>to provide information that is understood </a:t>
            </a:r>
          </a:p>
          <a:p>
            <a:pPr marL="0" indent="0">
              <a:buNone/>
            </a:pPr>
            <a:r>
              <a:rPr lang="en-US" sz="2800" dirty="0" smtClean="0">
                <a:solidFill>
                  <a:schemeClr val="tx1"/>
                </a:solidFill>
              </a:rPr>
              <a:t>(or effective communication)</a:t>
            </a:r>
            <a:endParaRPr lang="en-US" sz="2800" dirty="0" smtClean="0">
              <a:solidFill>
                <a:schemeClr val="tx1"/>
              </a:solidFill>
            </a:endParaRPr>
          </a:p>
          <a:p>
            <a:endParaRPr lang="en-US" dirty="0"/>
          </a:p>
        </p:txBody>
      </p:sp>
    </p:spTree>
    <p:extLst>
      <p:ext uri="{BB962C8B-B14F-4D97-AF65-F5344CB8AC3E}">
        <p14:creationId xmlns:p14="http://schemas.microsoft.com/office/powerpoint/2010/main" val="1281674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52053"/>
          </a:xfrm>
        </p:spPr>
        <p:txBody>
          <a:bodyPr>
            <a:normAutofit fontScale="90000"/>
          </a:bodyPr>
          <a:lstStyle/>
          <a:p>
            <a:pPr algn="ctr"/>
            <a:r>
              <a:rPr lang="en-US" dirty="0" smtClean="0">
                <a:solidFill>
                  <a:schemeClr val="accent2"/>
                </a:solidFill>
              </a:rPr>
              <a:t>Patients </a:t>
            </a:r>
            <a:r>
              <a:rPr lang="en-US" dirty="0" smtClean="0">
                <a:solidFill>
                  <a:schemeClr val="accent2"/>
                </a:solidFill>
              </a:rPr>
              <a:t>and Caregivers </a:t>
            </a:r>
            <a:r>
              <a:rPr lang="en-US" dirty="0" smtClean="0">
                <a:solidFill>
                  <a:schemeClr val="accent2"/>
                </a:solidFill>
              </a:rPr>
              <a:t>Can </a:t>
            </a:r>
            <a:r>
              <a:rPr lang="en-US" dirty="0" smtClean="0">
                <a:solidFill>
                  <a:schemeClr val="accent2"/>
                </a:solidFill>
              </a:rPr>
              <a:t>Improve </a:t>
            </a:r>
            <a:r>
              <a:rPr lang="en-US" dirty="0" smtClean="0">
                <a:solidFill>
                  <a:schemeClr val="accent2"/>
                </a:solidFill>
              </a:rPr>
              <a:t/>
            </a:r>
            <a:br>
              <a:rPr lang="en-US" dirty="0" smtClean="0">
                <a:solidFill>
                  <a:schemeClr val="accent2"/>
                </a:solidFill>
              </a:rPr>
            </a:br>
            <a:r>
              <a:rPr lang="en-US" dirty="0" smtClean="0">
                <a:solidFill>
                  <a:schemeClr val="accent2"/>
                </a:solidFill>
              </a:rPr>
              <a:t>Health Literacy</a:t>
            </a:r>
            <a:endParaRPr lang="en-US" dirty="0">
              <a:solidFill>
                <a:schemeClr val="accent2"/>
              </a:solidFill>
            </a:endParaRPr>
          </a:p>
        </p:txBody>
      </p:sp>
      <p:sp>
        <p:nvSpPr>
          <p:cNvPr id="3" name="Content Placeholder 2"/>
          <p:cNvSpPr>
            <a:spLocks noGrp="1"/>
          </p:cNvSpPr>
          <p:nvPr>
            <p:ph idx="1"/>
          </p:nvPr>
        </p:nvSpPr>
        <p:spPr>
          <a:xfrm>
            <a:off x="1097280" y="1845734"/>
            <a:ext cx="10058400" cy="4457530"/>
          </a:xfrm>
        </p:spPr>
        <p:txBody>
          <a:bodyPr>
            <a:normAutofit lnSpcReduction="10000"/>
          </a:bodyPr>
          <a:lstStyle/>
          <a:p>
            <a:pPr>
              <a:buClr>
                <a:srgbClr val="00B050"/>
              </a:buClr>
              <a:buFont typeface="Wingdings" panose="05000000000000000000" pitchFamily="2" charset="2"/>
              <a:buChar char="§"/>
            </a:pPr>
            <a:r>
              <a:rPr lang="en-US" sz="2600" dirty="0" smtClean="0"/>
              <a:t>  Write down questions for doctor at home, take to doctor visits</a:t>
            </a:r>
          </a:p>
          <a:p>
            <a:pPr>
              <a:buClr>
                <a:srgbClr val="00B050"/>
              </a:buClr>
              <a:buFont typeface="Wingdings" panose="05000000000000000000" pitchFamily="2" charset="2"/>
              <a:buChar char="§"/>
            </a:pPr>
            <a:r>
              <a:rPr lang="en-US" sz="2600" dirty="0" smtClean="0"/>
              <a:t>  Write down important information during doctor visits</a:t>
            </a:r>
          </a:p>
          <a:p>
            <a:pPr>
              <a:buClr>
                <a:srgbClr val="00B050"/>
              </a:buClr>
              <a:buFont typeface="Wingdings" panose="05000000000000000000" pitchFamily="2" charset="2"/>
              <a:buChar char="§"/>
            </a:pPr>
            <a:r>
              <a:rPr lang="en-US" sz="2600" dirty="0" smtClean="0"/>
              <a:t>  Ask practitioners to slow down and use plain language</a:t>
            </a:r>
          </a:p>
          <a:p>
            <a:pPr>
              <a:buClr>
                <a:srgbClr val="00B050"/>
              </a:buClr>
              <a:buFont typeface="Wingdings" panose="05000000000000000000" pitchFamily="2" charset="2"/>
              <a:buChar char="§"/>
            </a:pPr>
            <a:r>
              <a:rPr lang="en-US" sz="2600" dirty="0" smtClean="0"/>
              <a:t>  Ask questions when information is not understood</a:t>
            </a:r>
          </a:p>
          <a:p>
            <a:pPr>
              <a:buClr>
                <a:srgbClr val="00B050"/>
              </a:buClr>
              <a:buFont typeface="Wingdings" panose="05000000000000000000" pitchFamily="2" charset="2"/>
              <a:buChar char="§"/>
            </a:pPr>
            <a:r>
              <a:rPr lang="en-US" sz="2600" dirty="0" smtClean="0"/>
              <a:t>  Take initiative to learn about disease or health condition</a:t>
            </a:r>
          </a:p>
          <a:p>
            <a:pPr>
              <a:buClr>
                <a:srgbClr val="00B050"/>
              </a:buClr>
              <a:buFont typeface="Wingdings" panose="05000000000000000000" pitchFamily="2" charset="2"/>
              <a:buChar char="§"/>
            </a:pPr>
            <a:r>
              <a:rPr lang="en-US" sz="2600" dirty="0" smtClean="0"/>
              <a:t>  Take along a relative or friend to doctor visits (re-enforcement)</a:t>
            </a:r>
          </a:p>
          <a:p>
            <a:pPr>
              <a:buClr>
                <a:srgbClr val="00B050"/>
              </a:buClr>
              <a:buFont typeface="Wingdings" panose="05000000000000000000" pitchFamily="2" charset="2"/>
              <a:buChar char="§"/>
            </a:pPr>
            <a:r>
              <a:rPr lang="en-US" sz="2600" dirty="0" smtClean="0"/>
              <a:t>  Take advantage of available resources (Pamphlets, booklets, brochures)</a:t>
            </a:r>
          </a:p>
          <a:p>
            <a:pPr>
              <a:buClr>
                <a:srgbClr val="00B050"/>
              </a:buClr>
              <a:buFont typeface="Wingdings" panose="05000000000000000000" pitchFamily="2" charset="2"/>
              <a:buChar char="§"/>
            </a:pPr>
            <a:r>
              <a:rPr lang="en-US" sz="2600" dirty="0" smtClean="0"/>
              <a:t>  Use the “Ask Me 3” method </a:t>
            </a:r>
            <a:endParaRPr lang="en-US" sz="2600" dirty="0" smtClean="0"/>
          </a:p>
          <a:p>
            <a:pPr marL="0" indent="0">
              <a:buClr>
                <a:srgbClr val="00B050"/>
              </a:buClr>
              <a:buNone/>
            </a:pPr>
            <a:r>
              <a:rPr lang="en-US" sz="2600" dirty="0" smtClean="0"/>
              <a:t>(What is my main problem? What should I do? Why is it important?)</a:t>
            </a:r>
            <a:endParaRPr lang="en-US" sz="2600" dirty="0" smtClean="0"/>
          </a:p>
          <a:p>
            <a:endParaRPr lang="en-US" dirty="0"/>
          </a:p>
        </p:txBody>
      </p:sp>
    </p:spTree>
    <p:extLst>
      <p:ext uri="{BB962C8B-B14F-4D97-AF65-F5344CB8AC3E}">
        <p14:creationId xmlns:p14="http://schemas.microsoft.com/office/powerpoint/2010/main" val="3674621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1177</TotalTime>
  <Words>864</Words>
  <Application>Microsoft Office PowerPoint</Application>
  <PresentationFormat>Widescreen</PresentationFormat>
  <Paragraphs>116</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Wingdings</vt:lpstr>
      <vt:lpstr>Retrospect</vt:lpstr>
      <vt:lpstr>Health Literacy Awareness</vt:lpstr>
      <vt:lpstr>What is Health Literacy?</vt:lpstr>
      <vt:lpstr>More Than Reading and Understanding  Health Information</vt:lpstr>
      <vt:lpstr>Who Is Affected By  Limited Health Literacy?</vt:lpstr>
      <vt:lpstr>Limited Health Literacy  Affects All Groups</vt:lpstr>
      <vt:lpstr>Common Signs of  Limited Health Literacy</vt:lpstr>
      <vt:lpstr>Effects of Limited Health Literacy</vt:lpstr>
      <vt:lpstr>Strategies to Improve  Health Literacy</vt:lpstr>
      <vt:lpstr>Patients and Caregivers Can Improve  Health Literacy</vt:lpstr>
      <vt:lpstr>Practitioners Can Improve  Health Literacy</vt:lpstr>
      <vt:lpstr>Health Care Organizations Can Improve  Health Literacy</vt:lpstr>
      <vt:lpstr>Librarians Can Improve  Health Literacy</vt:lpstr>
      <vt:lpstr>Librarians Can Improve  Health Literacy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Literacy Awareness</dc:title>
  <dc:creator>Glenda Knight</dc:creator>
  <cp:lastModifiedBy>Glenda Knight</cp:lastModifiedBy>
  <cp:revision>150</cp:revision>
  <cp:lastPrinted>2016-04-07T13:29:03Z</cp:lastPrinted>
  <dcterms:created xsi:type="dcterms:W3CDTF">2015-10-06T16:17:29Z</dcterms:created>
  <dcterms:modified xsi:type="dcterms:W3CDTF">2016-04-07T14:04:05Z</dcterms:modified>
</cp:coreProperties>
</file>