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268" r:id="rId2"/>
    <p:sldId id="256" r:id="rId3"/>
    <p:sldId id="301" r:id="rId4"/>
    <p:sldId id="257" r:id="rId5"/>
    <p:sldId id="273" r:id="rId6"/>
    <p:sldId id="274" r:id="rId7"/>
    <p:sldId id="275" r:id="rId8"/>
    <p:sldId id="298" r:id="rId9"/>
    <p:sldId id="277" r:id="rId10"/>
    <p:sldId id="278" r:id="rId11"/>
    <p:sldId id="284" r:id="rId12"/>
    <p:sldId id="287" r:id="rId13"/>
    <p:sldId id="288" r:id="rId14"/>
    <p:sldId id="289" r:id="rId15"/>
    <p:sldId id="290" r:id="rId16"/>
    <p:sldId id="291" r:id="rId17"/>
    <p:sldId id="292" r:id="rId18"/>
    <p:sldId id="293" r:id="rId19"/>
    <p:sldId id="303" r:id="rId20"/>
    <p:sldId id="280" r:id="rId21"/>
    <p:sldId id="279" r:id="rId22"/>
    <p:sldId id="295" r:id="rId23"/>
    <p:sldId id="296" r:id="rId24"/>
    <p:sldId id="297" r:id="rId25"/>
    <p:sldId id="272"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0794F14-4A2C-4B1D-9E7A-507072935AF9}" type="datetimeFigureOut">
              <a:rPr lang="en-US" smtClean="0"/>
              <a:t>12/11/2013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CDE7BBF-7C9D-4EAE-988E-3D1843C5133D}" type="slidenum">
              <a:rPr lang="en-US" smtClean="0"/>
              <a:t>‹#›</a:t>
            </a:fld>
            <a:endParaRPr lang="en-US"/>
          </a:p>
        </p:txBody>
      </p:sp>
    </p:spTree>
    <p:extLst>
      <p:ext uri="{BB962C8B-B14F-4D97-AF65-F5344CB8AC3E}">
        <p14:creationId xmlns:p14="http://schemas.microsoft.com/office/powerpoint/2010/main" val="1031414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41DB8EF-0C64-405B-849D-C597DF244B51}" type="datetimeFigureOut">
              <a:rPr lang="en-US" smtClean="0"/>
              <a:t>12/11/2013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160C24B-3A84-442C-8241-1A5526EEFBF6}" type="slidenum">
              <a:rPr lang="en-US" smtClean="0"/>
              <a:t>‹#›</a:t>
            </a:fld>
            <a:endParaRPr lang="en-US"/>
          </a:p>
        </p:txBody>
      </p:sp>
    </p:spTree>
    <p:extLst>
      <p:ext uri="{BB962C8B-B14F-4D97-AF65-F5344CB8AC3E}">
        <p14:creationId xmlns:p14="http://schemas.microsoft.com/office/powerpoint/2010/main" val="382656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scholars</a:t>
            </a:r>
            <a:r>
              <a:rPr lang="en-US" baseline="0" dirty="0" smtClean="0"/>
              <a:t> want?  Access; Now; </a:t>
            </a:r>
            <a:r>
              <a:rPr lang="en-US" baseline="0" dirty="0" err="1" smtClean="0"/>
              <a:t>Unihibited</a:t>
            </a:r>
            <a:r>
              <a:rPr lang="en-US" baseline="0" dirty="0" smtClean="0"/>
              <a:t>; Search</a:t>
            </a:r>
          </a:p>
          <a:p>
            <a:r>
              <a:rPr lang="en-US" baseline="0" dirty="0" smtClean="0"/>
              <a:t>Gov has responsibility to </a:t>
            </a:r>
            <a:r>
              <a:rPr lang="en-US" baseline="0" dirty="0" err="1" smtClean="0"/>
              <a:t>devlop</a:t>
            </a:r>
            <a:r>
              <a:rPr lang="en-US" baseline="0" dirty="0" smtClean="0"/>
              <a:t> and implement a public access policies ($45b)</a:t>
            </a:r>
          </a:p>
          <a:p>
            <a:r>
              <a:rPr lang="en-US" baseline="0" dirty="0" smtClean="0"/>
              <a:t>Gov should exercise this responsibility in full collaboration with stakeholders</a:t>
            </a:r>
            <a:endParaRPr lang="en-US" dirty="0"/>
          </a:p>
        </p:txBody>
      </p:sp>
      <p:sp>
        <p:nvSpPr>
          <p:cNvPr id="4" name="Slide Number Placeholder 3"/>
          <p:cNvSpPr>
            <a:spLocks noGrp="1"/>
          </p:cNvSpPr>
          <p:nvPr>
            <p:ph type="sldNum" sz="quarter" idx="10"/>
          </p:nvPr>
        </p:nvSpPr>
        <p:spPr/>
        <p:txBody>
          <a:bodyPr/>
          <a:lstStyle/>
          <a:p>
            <a:fld id="{52B0CCF9-A12E-420E-9A12-15362DFA65AB}"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6D4A63-1BEF-42DF-B4A1-566E842850E6}" type="slidenum">
              <a:rPr lang="en-US" smtClean="0"/>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3DDAB9-A5C4-4806-AC98-1EF7D3B39119}" type="slidenum">
              <a:rPr lang="en-US" smtClean="0"/>
              <a:pPr/>
              <a:t>17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E5290B-8E33-42AB-BD60-E25E84D54DBF}"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E5290B-8E33-42AB-BD60-E25E84D54DBF}" type="slidenum">
              <a:rPr lang="en-US" smtClean="0"/>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16" name="Slide Number Placeholder 15"/>
          <p:cNvSpPr>
            <a:spLocks noGrp="1"/>
          </p:cNvSpPr>
          <p:nvPr>
            <p:ph type="sldNum" sz="quarter" idx="11"/>
          </p:nvPr>
        </p:nvSpPr>
        <p:spPr/>
        <p:txBody>
          <a:bodyPr/>
          <a:lstStyle/>
          <a:p>
            <a:fld id="{C29857F1-6123-4612-BFD5-5E54166DB49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57F1-6123-4612-BFD5-5E54166DB49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57F1-6123-4612-BFD5-5E54166DB49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2D35D48-A72C-438A-82F4-4B9D40F4878D}" type="datetimeFigureOut">
              <a:rPr lang="en-US" smtClean="0"/>
              <a:pPr/>
              <a:t>12/11/2013</a:t>
            </a:fld>
            <a:endParaRPr lang="en-US"/>
          </a:p>
        </p:txBody>
      </p:sp>
      <p:sp>
        <p:nvSpPr>
          <p:cNvPr id="15" name="Slide Number Placeholder 14"/>
          <p:cNvSpPr>
            <a:spLocks noGrp="1"/>
          </p:cNvSpPr>
          <p:nvPr>
            <p:ph type="sldNum" sz="quarter" idx="15"/>
          </p:nvPr>
        </p:nvSpPr>
        <p:spPr/>
        <p:txBody>
          <a:bodyPr/>
          <a:lstStyle>
            <a:lvl1pPr algn="ctr">
              <a:defRPr/>
            </a:lvl1pPr>
          </a:lstStyle>
          <a:p>
            <a:fld id="{C29857F1-6123-4612-BFD5-5E54166DB49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857F1-6123-4612-BFD5-5E54166DB49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857F1-6123-4612-BFD5-5E54166DB4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29857F1-6123-4612-BFD5-5E54166DB49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857F1-6123-4612-BFD5-5E54166DB4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857F1-6123-4612-BFD5-5E54166DB499}"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2D35D48-A72C-438A-82F4-4B9D40F4878D}" type="datetimeFigureOut">
              <a:rPr lang="en-US" smtClean="0"/>
              <a:pPr/>
              <a:t>12/11/2013</a:t>
            </a:fld>
            <a:endParaRPr lang="en-US"/>
          </a:p>
        </p:txBody>
      </p:sp>
      <p:sp>
        <p:nvSpPr>
          <p:cNvPr id="9" name="Slide Number Placeholder 8"/>
          <p:cNvSpPr>
            <a:spLocks noGrp="1"/>
          </p:cNvSpPr>
          <p:nvPr>
            <p:ph type="sldNum" sz="quarter" idx="15"/>
          </p:nvPr>
        </p:nvSpPr>
        <p:spPr/>
        <p:txBody>
          <a:bodyPr/>
          <a:lstStyle/>
          <a:p>
            <a:fld id="{C29857F1-6123-4612-BFD5-5E54166DB49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2D35D48-A72C-438A-82F4-4B9D40F4878D}" type="datetimeFigureOut">
              <a:rPr lang="en-US" smtClean="0"/>
              <a:pPr/>
              <a:t>12/11/2013</a:t>
            </a:fld>
            <a:endParaRPr lang="en-US"/>
          </a:p>
        </p:txBody>
      </p:sp>
      <p:sp>
        <p:nvSpPr>
          <p:cNvPr id="9" name="Slide Number Placeholder 8"/>
          <p:cNvSpPr>
            <a:spLocks noGrp="1"/>
          </p:cNvSpPr>
          <p:nvPr>
            <p:ph type="sldNum" sz="quarter" idx="11"/>
          </p:nvPr>
        </p:nvSpPr>
        <p:spPr/>
        <p:txBody>
          <a:bodyPr/>
          <a:lstStyle/>
          <a:p>
            <a:fld id="{C29857F1-6123-4612-BFD5-5E54166DB49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2D35D48-A72C-438A-82F4-4B9D40F4878D}" type="datetimeFigureOut">
              <a:rPr lang="en-US" smtClean="0"/>
              <a:pPr/>
              <a:t>12/11/2013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29857F1-6123-4612-BFD5-5E54166DB49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scott\My Documents\My Pictures\Disney 2011\DSC0339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524000"/>
            <a:ext cx="4800600" cy="36004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House Science and Technology Committee/OSTP Roundtable on Public Access to Federal Research and Data:</a:t>
            </a:r>
          </a:p>
          <a:p>
            <a:pPr marL="0" indent="0" algn="ctr">
              <a:buNone/>
            </a:pPr>
            <a:r>
              <a:rPr lang="en-US" dirty="0" smtClean="0"/>
              <a:t>The Scholarly Publishing Roundtable</a:t>
            </a:r>
          </a:p>
        </p:txBody>
      </p:sp>
      <p:sp>
        <p:nvSpPr>
          <p:cNvPr id="3" name="Title 2"/>
          <p:cNvSpPr>
            <a:spLocks noGrp="1"/>
          </p:cNvSpPr>
          <p:nvPr>
            <p:ph type="title"/>
          </p:nvPr>
        </p:nvSpPr>
        <p:spPr/>
        <p:txBody>
          <a:bodyPr/>
          <a:lstStyle/>
          <a:p>
            <a:pPr algn="ctr"/>
            <a:r>
              <a:rPr lang="en-US" dirty="0" smtClean="0"/>
              <a:t>2009</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408709"/>
            <a:ext cx="4724400" cy="6096000"/>
          </a:xfrm>
          <a:prstGeom prst="rect">
            <a:avLst/>
          </a:prstGeom>
          <a:noFill/>
          <a:ln w="9525">
            <a:noFill/>
            <a:miter lim="800000"/>
            <a:headEnd/>
            <a:tailEnd/>
          </a:ln>
        </p:spPr>
      </p:pic>
    </p:spTree>
    <p:extLst>
      <p:ext uri="{BB962C8B-B14F-4D97-AF65-F5344CB8AC3E}">
        <p14:creationId xmlns:p14="http://schemas.microsoft.com/office/powerpoint/2010/main" val="28465265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xit" presetSubtype="0" fill="hold" grpId="0" nodeType="with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The debate between these two extremes has been remarkably vitriolic, in part, perhaps, because neither side has been completely honest. … It was this nasty standoff in part that prompted the House Committee on Science, Space and Technology … to assemble a task force of stakeholders … to review the debate and present options.  “No one was satisfied with the way this was going …” said Bart Gordon … former Science Committee chairman … “We … tried to do it outside the spotlight so people didn’t have to posture as much.”</a:t>
            </a:r>
          </a:p>
          <a:p>
            <a:pPr marL="0" indent="0" algn="ctr">
              <a:buNone/>
            </a:pPr>
            <a:r>
              <a:rPr lang="en-US" sz="2000" dirty="0" smtClean="0"/>
              <a:t>New York Times, 2/27/12</a:t>
            </a: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7982802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0" dirty="0" smtClean="0">
                <a:latin typeface="+mn-lt"/>
                <a:cs typeface="Arial" pitchFamily="34" charset="0"/>
              </a:rPr>
              <a:t>Participants</a:t>
            </a:r>
            <a:endParaRPr lang="en-US" sz="3200" b="0" dirty="0">
              <a:latin typeface="+mn-lt"/>
              <a:cs typeface="Arial" pitchFamily="34" charset="0"/>
            </a:endParaRPr>
          </a:p>
        </p:txBody>
      </p:sp>
      <p:graphicFrame>
        <p:nvGraphicFramePr>
          <p:cNvPr id="6" name="Content Placeholder 5"/>
          <p:cNvGraphicFramePr>
            <a:graphicFrameLocks noGrp="1"/>
          </p:cNvGraphicFramePr>
          <p:nvPr>
            <p:ph idx="1"/>
          </p:nvPr>
        </p:nvGraphicFramePr>
        <p:xfrm>
          <a:off x="457200" y="1447800"/>
          <a:ext cx="8229600" cy="2712720"/>
        </p:xfrm>
        <a:graphic>
          <a:graphicData uri="http://schemas.openxmlformats.org/drawingml/2006/table">
            <a:tbl>
              <a:tblPr firstRow="1" bandRow="1">
                <a:tableStyleId>{5C22544A-7EE6-4342-B048-85BDC9FD1C3A}</a:tableStyleId>
              </a:tblPr>
              <a:tblGrid>
                <a:gridCol w="2743200"/>
                <a:gridCol w="2743200"/>
                <a:gridCol w="2743200"/>
              </a:tblGrid>
              <a:tr h="533400">
                <a:tc>
                  <a:txBody>
                    <a:bodyPr/>
                    <a:lstStyle/>
                    <a:p>
                      <a:r>
                        <a:rPr lang="en-US" sz="1800" b="1" dirty="0" smtClean="0">
                          <a:latin typeface="+mj-lt"/>
                          <a:cs typeface="Arial" pitchFamily="34" charset="0"/>
                        </a:rPr>
                        <a:t>Academia</a:t>
                      </a:r>
                      <a:endParaRPr lang="en-US" sz="1800" dirty="0">
                        <a:latin typeface="+mj-lt"/>
                        <a:cs typeface="Arial" pitchFamily="34" charset="0"/>
                      </a:endParaRPr>
                    </a:p>
                  </a:txBody>
                  <a:tcPr/>
                </a:tc>
                <a:tc>
                  <a:txBody>
                    <a:bodyPr/>
                    <a:lstStyle/>
                    <a:p>
                      <a:r>
                        <a:rPr lang="en-US" sz="1800" b="1" dirty="0" smtClean="0">
                          <a:latin typeface="+mj-lt"/>
                          <a:cs typeface="Arial" pitchFamily="34" charset="0"/>
                        </a:rPr>
                        <a:t>Libraries </a:t>
                      </a:r>
                      <a:endParaRPr lang="en-US" sz="1800" dirty="0">
                        <a:latin typeface="+mj-lt"/>
                        <a:cs typeface="Arial" pitchFamily="34" charset="0"/>
                      </a:endParaRPr>
                    </a:p>
                  </a:txBody>
                  <a:tcPr/>
                </a:tc>
                <a:tc>
                  <a:txBody>
                    <a:bodyPr/>
                    <a:lstStyle/>
                    <a:p>
                      <a:r>
                        <a:rPr lang="en-US" sz="1800" b="1" dirty="0" smtClean="0">
                          <a:latin typeface="+mj-lt"/>
                          <a:cs typeface="Arial" pitchFamily="34" charset="0"/>
                        </a:rPr>
                        <a:t>Publishers</a:t>
                      </a:r>
                      <a:endParaRPr lang="en-US" sz="1800" dirty="0">
                        <a:latin typeface="+mj-lt"/>
                        <a:cs typeface="Arial" pitchFamily="34" charset="0"/>
                      </a:endParaRPr>
                    </a:p>
                  </a:txBody>
                  <a:tcPr/>
                </a:tc>
              </a:tr>
              <a:tr h="533400">
                <a:tc>
                  <a:txBody>
                    <a:bodyPr/>
                    <a:lstStyle/>
                    <a:p>
                      <a:r>
                        <a:rPr lang="en-US" sz="1600" dirty="0" smtClean="0">
                          <a:latin typeface="+mn-lt"/>
                          <a:cs typeface="Arial" pitchFamily="34" charset="0"/>
                        </a:rPr>
                        <a:t>John Vaughn  (AAU, Chair)</a:t>
                      </a:r>
                      <a:endParaRPr lang="en-US" sz="1600" dirty="0">
                        <a:latin typeface="+mn-lt"/>
                        <a:cs typeface="Arial" pitchFamily="34" charset="0"/>
                      </a:endParaRPr>
                    </a:p>
                  </a:txBody>
                  <a:tcPr/>
                </a:tc>
                <a:tc>
                  <a:txBody>
                    <a:bodyPr/>
                    <a:lstStyle/>
                    <a:p>
                      <a:r>
                        <a:rPr lang="en-US" sz="1600" dirty="0" smtClean="0">
                          <a:latin typeface="+mn-lt"/>
                          <a:cs typeface="Arial" pitchFamily="34" charset="0"/>
                        </a:rPr>
                        <a:t>Ann Okerson (Yale) </a:t>
                      </a:r>
                      <a:endParaRPr lang="en-US" sz="1600" dirty="0">
                        <a:latin typeface="+mn-lt"/>
                        <a:cs typeface="Arial" pitchFamily="34" charset="0"/>
                      </a:endParaRPr>
                    </a:p>
                  </a:txBody>
                  <a:tcPr/>
                </a:tc>
                <a:tc>
                  <a:txBody>
                    <a:bodyPr/>
                    <a:lstStyle/>
                    <a:p>
                      <a:r>
                        <a:rPr lang="en-US" sz="1600" dirty="0" smtClean="0">
                          <a:latin typeface="+mn-lt"/>
                          <a:cs typeface="Arial" pitchFamily="34" charset="0"/>
                        </a:rPr>
                        <a:t>Y.S. Chi (Elsevier)</a:t>
                      </a:r>
                      <a:endParaRPr lang="en-US" sz="1600" dirty="0">
                        <a:latin typeface="+mn-lt"/>
                        <a:cs typeface="Arial" pitchFamily="34" charset="0"/>
                      </a:endParaRPr>
                    </a:p>
                  </a:txBody>
                  <a:tcPr/>
                </a:tc>
              </a:tr>
              <a:tr h="533400">
                <a:tc>
                  <a:txBody>
                    <a:bodyPr/>
                    <a:lstStyle/>
                    <a:p>
                      <a:r>
                        <a:rPr lang="en-US" sz="1600" dirty="0" smtClean="0">
                          <a:latin typeface="+mn-lt"/>
                          <a:cs typeface="Arial" pitchFamily="34" charset="0"/>
                        </a:rPr>
                        <a:t>Richard McCarty (Vanderbilt) </a:t>
                      </a:r>
                      <a:endParaRPr lang="en-US" sz="1600" dirty="0">
                        <a:latin typeface="+mn-lt"/>
                        <a:cs typeface="Arial" pitchFamily="34" charset="0"/>
                      </a:endParaRPr>
                    </a:p>
                  </a:txBody>
                  <a:tcPr/>
                </a:tc>
                <a:tc>
                  <a:txBody>
                    <a:bodyPr/>
                    <a:lstStyle/>
                    <a:p>
                      <a:r>
                        <a:rPr lang="en-US" sz="1600" dirty="0" smtClean="0">
                          <a:latin typeface="+mn-lt"/>
                          <a:cs typeface="Arial" pitchFamily="34" charset="0"/>
                        </a:rPr>
                        <a:t>T. Scott Plutchak (UAB) </a:t>
                      </a:r>
                      <a:endParaRPr lang="en-US" sz="1600" dirty="0">
                        <a:latin typeface="+mn-lt"/>
                        <a:cs typeface="Arial" pitchFamily="34" charset="0"/>
                      </a:endParaRPr>
                    </a:p>
                  </a:txBody>
                  <a:tcPr/>
                </a:tc>
                <a:tc>
                  <a:txBody>
                    <a:bodyPr/>
                    <a:lstStyle/>
                    <a:p>
                      <a:r>
                        <a:rPr lang="en-US" sz="1600" dirty="0" smtClean="0">
                          <a:latin typeface="+mn-lt"/>
                          <a:cs typeface="Arial" pitchFamily="34" charset="0"/>
                        </a:rPr>
                        <a:t>Mark Patterson (PLoS)</a:t>
                      </a:r>
                      <a:endParaRPr lang="en-US" sz="1600" dirty="0">
                        <a:latin typeface="+mn-lt"/>
                        <a:cs typeface="Arial" pitchFamily="34" charset="0"/>
                      </a:endParaRPr>
                    </a:p>
                  </a:txBody>
                  <a:tcPr/>
                </a:tc>
              </a:tr>
              <a:tr h="533400">
                <a:tc>
                  <a:txBody>
                    <a:bodyPr/>
                    <a:lstStyle/>
                    <a:p>
                      <a:r>
                        <a:rPr lang="en-US" sz="1600" dirty="0" smtClean="0">
                          <a:latin typeface="+mn-lt"/>
                          <a:cs typeface="Arial" pitchFamily="34" charset="0"/>
                        </a:rPr>
                        <a:t>David Campbell (Boston ) </a:t>
                      </a:r>
                      <a:endParaRPr lang="en-US" sz="1600" dirty="0">
                        <a:latin typeface="+mn-lt"/>
                        <a:cs typeface="Arial" pitchFamily="34" charset="0"/>
                      </a:endParaRPr>
                    </a:p>
                  </a:txBody>
                  <a:tcPr/>
                </a:tc>
                <a:tc>
                  <a:txBody>
                    <a:bodyPr/>
                    <a:lstStyle/>
                    <a:p>
                      <a:r>
                        <a:rPr lang="en-US" sz="1600" dirty="0" smtClean="0">
                          <a:latin typeface="+mn-lt"/>
                          <a:cs typeface="Arial" pitchFamily="34" charset="0"/>
                        </a:rPr>
                        <a:t>Paul Courant  (Michigan)</a:t>
                      </a:r>
                      <a:endParaRPr lang="en-US" sz="1600" dirty="0">
                        <a:latin typeface="+mn-lt"/>
                        <a:cs typeface="Arial" pitchFamily="34" charset="0"/>
                      </a:endParaRPr>
                    </a:p>
                  </a:txBody>
                  <a:tcPr/>
                </a:tc>
                <a:tc>
                  <a:txBody>
                    <a:bodyPr/>
                    <a:lstStyle/>
                    <a:p>
                      <a:r>
                        <a:rPr lang="en-US" sz="1600" dirty="0" smtClean="0">
                          <a:latin typeface="+mn-lt"/>
                          <a:cs typeface="Arial" pitchFamily="34" charset="0"/>
                        </a:rPr>
                        <a:t>Fred Dylla (AIP) </a:t>
                      </a:r>
                      <a:endParaRPr lang="en-US" sz="1600" dirty="0">
                        <a:latin typeface="+mn-lt"/>
                        <a:cs typeface="Arial" pitchFamily="34" charset="0"/>
                      </a:endParaRPr>
                    </a:p>
                  </a:txBody>
                  <a:tcPr/>
                </a:tc>
              </a:tr>
              <a:tr h="533400">
                <a:tc>
                  <a:txBody>
                    <a:bodyPr/>
                    <a:lstStyle/>
                    <a:p>
                      <a:r>
                        <a:rPr lang="en-US" sz="1600" dirty="0" smtClean="0">
                          <a:latin typeface="+mn-lt"/>
                          <a:cs typeface="Arial" pitchFamily="34" charset="0"/>
                        </a:rPr>
                        <a:t>Jim O’Donnell (Georgetown) </a:t>
                      </a:r>
                      <a:endParaRPr lang="en-US" sz="1600" dirty="0">
                        <a:latin typeface="+mn-lt"/>
                        <a:cs typeface="Arial" pitchFamily="34" charset="0"/>
                      </a:endParaRPr>
                    </a:p>
                  </a:txBody>
                  <a:tcPr/>
                </a:tc>
                <a:tc>
                  <a:txBody>
                    <a:bodyPr/>
                    <a:lstStyle/>
                    <a:p>
                      <a:endParaRPr lang="en-US" sz="1600" dirty="0">
                        <a:latin typeface="+mn-lt"/>
                        <a:cs typeface="Arial" pitchFamily="34" charset="0"/>
                      </a:endParaRPr>
                    </a:p>
                  </a:txBody>
                  <a:tcPr/>
                </a:tc>
                <a:tc>
                  <a:txBody>
                    <a:bodyPr/>
                    <a:lstStyle/>
                    <a:p>
                      <a:r>
                        <a:rPr lang="en-US" sz="1600" dirty="0" smtClean="0">
                          <a:latin typeface="+mn-lt"/>
                          <a:cs typeface="Arial" pitchFamily="34" charset="0"/>
                        </a:rPr>
                        <a:t>Crispin Taylor (ASPB)</a:t>
                      </a:r>
                      <a:endParaRPr lang="en-US" sz="1600" dirty="0">
                        <a:latin typeface="+mn-lt"/>
                        <a:cs typeface="Arial" pitchFamily="34" charset="0"/>
                      </a:endParaRPr>
                    </a:p>
                  </a:txBody>
                  <a:tcPr/>
                </a:tc>
              </a:tr>
            </a:tbl>
          </a:graphicData>
        </a:graphic>
      </p:graphicFrame>
      <p:sp>
        <p:nvSpPr>
          <p:cNvPr id="8" name="Rectangle 7"/>
          <p:cNvSpPr/>
          <p:nvPr/>
        </p:nvSpPr>
        <p:spPr>
          <a:xfrm>
            <a:off x="381000" y="4648200"/>
            <a:ext cx="8305800" cy="369332"/>
          </a:xfrm>
          <a:prstGeom prst="rect">
            <a:avLst/>
          </a:prstGeom>
        </p:spPr>
        <p:txBody>
          <a:bodyPr wrap="square">
            <a:spAutoFit/>
          </a:bodyPr>
          <a:lstStyle/>
          <a:p>
            <a:r>
              <a:rPr lang="en-US" b="1" dirty="0" smtClean="0">
                <a:cs typeface="Arial" pitchFamily="34" charset="0"/>
              </a:rPr>
              <a:t>Researchers:</a:t>
            </a:r>
            <a:r>
              <a:rPr lang="en-US" dirty="0" smtClean="0">
                <a:cs typeface="Arial" pitchFamily="34" charset="0"/>
              </a:rPr>
              <a:t>    Phil Davis (Cornell), Carol Tenopir (Tennessee) and Don King (UNC)</a:t>
            </a:r>
          </a:p>
        </p:txBody>
      </p:sp>
    </p:spTree>
    <p:extLst>
      <p:ext uri="{BB962C8B-B14F-4D97-AF65-F5344CB8AC3E}">
        <p14:creationId xmlns:p14="http://schemas.microsoft.com/office/powerpoint/2010/main" val="1824239290"/>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0" dirty="0" smtClean="0">
                <a:latin typeface="+mn-lt"/>
                <a:cs typeface="Arial" pitchFamily="34" charset="0"/>
              </a:rPr>
              <a:t>Core recommendation</a:t>
            </a:r>
            <a:endParaRPr lang="en-US" sz="3200" b="0" dirty="0">
              <a:latin typeface="+mn-lt"/>
              <a:cs typeface="Arial" pitchFamily="34" charset="0"/>
            </a:endParaRPr>
          </a:p>
        </p:txBody>
      </p:sp>
      <p:sp>
        <p:nvSpPr>
          <p:cNvPr id="7" name="Content Placeholder 6"/>
          <p:cNvSpPr>
            <a:spLocks noGrp="1"/>
          </p:cNvSpPr>
          <p:nvPr>
            <p:ph idx="1"/>
          </p:nvPr>
        </p:nvSpPr>
        <p:spPr/>
        <p:txBody>
          <a:bodyPr/>
          <a:lstStyle/>
          <a:p>
            <a:pPr marL="0" indent="0" algn="ctr">
              <a:buNone/>
            </a:pPr>
            <a:r>
              <a:rPr lang="en-US" sz="2800" b="0" dirty="0" smtClean="0">
                <a:latin typeface="+mn-lt"/>
              </a:rPr>
              <a:t>Each federal research funding agency should expeditiously but carefully develop and implement an explicit public access policy that brings about free public access to the results of the research that it funds as soon as possible after those results have been published in a peer-reviewed journal.</a:t>
            </a:r>
          </a:p>
          <a:p>
            <a:endParaRPr lang="en-US" b="0" dirty="0">
              <a:latin typeface="+mn-lt"/>
            </a:endParaRPr>
          </a:p>
        </p:txBody>
      </p:sp>
    </p:spTree>
    <p:extLst>
      <p:ext uri="{BB962C8B-B14F-4D97-AF65-F5344CB8AC3E}">
        <p14:creationId xmlns:p14="http://schemas.microsoft.com/office/powerpoint/2010/main" val="72278453"/>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371600"/>
            <a:ext cx="8077200" cy="4800600"/>
          </a:xfrm>
        </p:spPr>
        <p:txBody>
          <a:bodyPr>
            <a:normAutofit fontScale="92500" lnSpcReduction="10000"/>
          </a:bodyPr>
          <a:lstStyle/>
          <a:p>
            <a:pPr marL="457200" indent="-457200">
              <a:defRPr/>
            </a:pPr>
            <a:r>
              <a:rPr lang="en-US" sz="2800" b="0" dirty="0" smtClean="0">
                <a:latin typeface="+mn-lt"/>
              </a:rPr>
              <a:t>Agencies should work in full and open consultation with all stakeholders, as well as with OSTP, to develop their public access policies.  </a:t>
            </a:r>
          </a:p>
          <a:p>
            <a:pPr marL="457200" indent="-457200">
              <a:buFontTx/>
              <a:buNone/>
              <a:defRPr/>
            </a:pPr>
            <a:endParaRPr lang="en-US" sz="1100" b="0" dirty="0" smtClean="0">
              <a:latin typeface="+mn-lt"/>
            </a:endParaRPr>
          </a:p>
          <a:p>
            <a:pPr marL="457200" indent="-457200">
              <a:defRPr/>
            </a:pPr>
            <a:r>
              <a:rPr lang="en-US" sz="2800" b="0" dirty="0" smtClean="0">
                <a:latin typeface="+mn-lt"/>
              </a:rPr>
              <a:t>Agencies should establish specific embargo periods between publication and public access.  </a:t>
            </a:r>
          </a:p>
          <a:p>
            <a:pPr marL="457200" indent="-457200">
              <a:buFontTx/>
              <a:buNone/>
              <a:defRPr/>
            </a:pPr>
            <a:endParaRPr lang="en-US" sz="1000" b="0" dirty="0" smtClean="0">
              <a:latin typeface="+mn-lt"/>
            </a:endParaRPr>
          </a:p>
          <a:p>
            <a:pPr marL="457200" indent="-457200">
              <a:defRPr/>
            </a:pPr>
            <a:r>
              <a:rPr lang="en-US" sz="2800" b="0" dirty="0" smtClean="0">
                <a:latin typeface="+mn-lt"/>
              </a:rPr>
              <a:t>Policies should be guided by the need to foster interoperability.  </a:t>
            </a:r>
          </a:p>
          <a:p>
            <a:pPr marL="457200" indent="-457200">
              <a:defRPr/>
            </a:pPr>
            <a:endParaRPr lang="en-US" sz="1000" b="0" dirty="0" smtClean="0">
              <a:latin typeface="+mn-lt"/>
            </a:endParaRPr>
          </a:p>
          <a:p>
            <a:pPr marL="457200" indent="-457200">
              <a:defRPr/>
            </a:pPr>
            <a:r>
              <a:rPr lang="en-US" sz="2800" b="0" dirty="0" smtClean="0">
                <a:latin typeface="+mn-lt"/>
              </a:rPr>
              <a:t>Every effort should be made to have the version of record as the version to which free access is provided.  </a:t>
            </a:r>
          </a:p>
        </p:txBody>
      </p:sp>
      <p:sp>
        <p:nvSpPr>
          <p:cNvPr id="3" name="Rectangle 2"/>
          <p:cNvSpPr/>
          <p:nvPr/>
        </p:nvSpPr>
        <p:spPr>
          <a:xfrm>
            <a:off x="152400" y="304800"/>
            <a:ext cx="8534400" cy="554038"/>
          </a:xfrm>
          <a:prstGeom prst="rect">
            <a:avLst/>
          </a:prstGeom>
        </p:spPr>
        <p:txBody>
          <a:bodyPr>
            <a:spAutoFit/>
          </a:bodyPr>
          <a:lstStyle/>
          <a:p>
            <a:pPr>
              <a:defRPr/>
            </a:pPr>
            <a:r>
              <a:rPr lang="en-US" sz="3000" b="1" u="sng" dirty="0">
                <a:effectLst>
                  <a:outerShdw blurRad="38100" dist="38100" dir="2700000" algn="tl">
                    <a:srgbClr val="000000">
                      <a:alpha val="43137"/>
                    </a:srgbClr>
                  </a:outerShdw>
                </a:effectLst>
                <a:latin typeface="+mj-lt"/>
                <a:ea typeface="+mj-ea"/>
                <a:cs typeface="+mj-cs"/>
              </a:rPr>
              <a:t>Additional Recommendations of Report</a:t>
            </a:r>
          </a:p>
        </p:txBody>
      </p:sp>
    </p:spTree>
    <p:extLst>
      <p:ext uri="{BB962C8B-B14F-4D97-AF65-F5344CB8AC3E}">
        <p14:creationId xmlns:p14="http://schemas.microsoft.com/office/powerpoint/2010/main" val="11704315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838200"/>
            <a:ext cx="8229600" cy="5486400"/>
          </a:xfrm>
        </p:spPr>
        <p:txBody>
          <a:bodyPr>
            <a:normAutofit/>
          </a:bodyPr>
          <a:lstStyle/>
          <a:p>
            <a:pPr marL="457200" indent="-457200">
              <a:buFontTx/>
              <a:buNone/>
            </a:pPr>
            <a:endParaRPr lang="en-US" sz="1000" b="0" dirty="0" smtClean="0">
              <a:latin typeface="+mn-lt"/>
            </a:endParaRPr>
          </a:p>
          <a:p>
            <a:pPr marL="457200" indent="-457200"/>
            <a:r>
              <a:rPr lang="en-US" sz="2800" b="0" dirty="0" smtClean="0">
                <a:latin typeface="+mn-lt"/>
              </a:rPr>
              <a:t>Policies should foster innovation in the research and educational use of scholarly publications.</a:t>
            </a:r>
            <a:r>
              <a:rPr lang="en-US" sz="2800" b="0" u="sng" dirty="0" smtClean="0">
                <a:latin typeface="+mn-lt"/>
              </a:rPr>
              <a:t>  </a:t>
            </a:r>
          </a:p>
          <a:p>
            <a:pPr marL="457200" indent="-457200">
              <a:buFontTx/>
              <a:buNone/>
            </a:pPr>
            <a:endParaRPr lang="en-US" sz="1000" b="0" dirty="0" smtClean="0">
              <a:latin typeface="+mn-lt"/>
            </a:endParaRPr>
          </a:p>
          <a:p>
            <a:pPr marL="457200" indent="-457200"/>
            <a:r>
              <a:rPr lang="en-US" sz="2800" b="0" dirty="0" smtClean="0">
                <a:latin typeface="+mn-lt"/>
              </a:rPr>
              <a:t>Government public access policies should address the need to resolve the challenges of long-term digital preservation.</a:t>
            </a:r>
            <a:r>
              <a:rPr lang="en-US" sz="2800" b="0" u="sng" dirty="0" smtClean="0">
                <a:latin typeface="+mn-lt"/>
              </a:rPr>
              <a:t>  </a:t>
            </a:r>
          </a:p>
          <a:p>
            <a:pPr marL="457200" indent="-457200">
              <a:buFontTx/>
              <a:buNone/>
            </a:pPr>
            <a:endParaRPr lang="en-US" sz="1000" b="0" dirty="0" smtClean="0">
              <a:latin typeface="+mn-lt"/>
            </a:endParaRPr>
          </a:p>
          <a:p>
            <a:pPr marL="457200" indent="-457200"/>
            <a:r>
              <a:rPr lang="en-US" sz="2800" b="0" dirty="0" smtClean="0">
                <a:latin typeface="+mn-lt"/>
              </a:rPr>
              <a:t>OSTP should establish a public access advisory committee.  </a:t>
            </a:r>
          </a:p>
          <a:p>
            <a:pPr marL="457200" indent="-457200"/>
            <a:endParaRPr lang="en-US" sz="2800" b="0" dirty="0" smtClean="0">
              <a:latin typeface="+mn-lt"/>
            </a:endParaRPr>
          </a:p>
        </p:txBody>
      </p:sp>
    </p:spTree>
    <p:extLst>
      <p:ext uri="{BB962C8B-B14F-4D97-AF65-F5344CB8AC3E}">
        <p14:creationId xmlns:p14="http://schemas.microsoft.com/office/powerpoint/2010/main" val="29056853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12 of 14 members fully endorsed report’s recommendations</a:t>
            </a:r>
          </a:p>
        </p:txBody>
      </p:sp>
    </p:spTree>
    <p:extLst>
      <p:ext uri="{BB962C8B-B14F-4D97-AF65-F5344CB8AC3E}">
        <p14:creationId xmlns:p14="http://schemas.microsoft.com/office/powerpoint/2010/main" val="9067290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609600"/>
            <a:ext cx="8534400" cy="4495800"/>
          </a:xfrm>
        </p:spPr>
        <p:txBody>
          <a:bodyPr>
            <a:noAutofit/>
          </a:bodyPr>
          <a:lstStyle/>
          <a:p>
            <a:pPr>
              <a:buFontTx/>
              <a:buNone/>
              <a:defRPr/>
            </a:pPr>
            <a:endParaRPr lang="en-US" sz="2500" b="1" dirty="0" smtClean="0"/>
          </a:p>
          <a:p>
            <a:pPr lvl="1">
              <a:defRPr/>
            </a:pPr>
            <a:r>
              <a:rPr lang="en-US" sz="2500" dirty="0" smtClean="0"/>
              <a:t>The America COMPETES Act (H.R. 5116):  The America Creating Opportunities to Meaningfully Promote Excellence in Technology, Education, and Science Act!</a:t>
            </a:r>
          </a:p>
          <a:p>
            <a:pPr lvl="1">
              <a:defRPr/>
            </a:pPr>
            <a:endParaRPr lang="en-US" sz="1000" dirty="0" smtClean="0"/>
          </a:p>
          <a:p>
            <a:pPr lvl="1">
              <a:defRPr/>
            </a:pPr>
            <a:r>
              <a:rPr lang="en-US" sz="2500" dirty="0" smtClean="0"/>
              <a:t>principal provisions authorize increased funding for the NSF, DOE Office of Science, and NIST – National Institute of Standards and Technology</a:t>
            </a:r>
          </a:p>
          <a:p>
            <a:pPr lvl="1">
              <a:defRPr/>
            </a:pPr>
            <a:endParaRPr lang="en-US" sz="1000" dirty="0" smtClean="0"/>
          </a:p>
          <a:p>
            <a:pPr lvl="1">
              <a:defRPr/>
            </a:pPr>
            <a:r>
              <a:rPr lang="en-US" sz="2500" dirty="0" smtClean="0">
                <a:ea typeface="+mn-ea"/>
                <a:cs typeface="+mn-cs"/>
              </a:rPr>
              <a:t>HSTC added a section of the bill directing OSTP to establish a Public Access working group under the National Science and Technology Council</a:t>
            </a:r>
          </a:p>
          <a:p>
            <a:pPr lvl="1">
              <a:defRPr/>
            </a:pPr>
            <a:endParaRPr lang="en-US" sz="800" dirty="0" smtClean="0">
              <a:ea typeface="+mn-ea"/>
              <a:cs typeface="+mn-cs"/>
            </a:endParaRPr>
          </a:p>
          <a:p>
            <a:pPr lvl="1">
              <a:defRPr/>
            </a:pPr>
            <a:endParaRPr lang="en-US" sz="2000" dirty="0" smtClean="0">
              <a:ea typeface="+mn-ea"/>
              <a:cs typeface="+mn-cs"/>
            </a:endParaRPr>
          </a:p>
        </p:txBody>
      </p:sp>
    </p:spTree>
    <p:extLst>
      <p:ext uri="{BB962C8B-B14F-4D97-AF65-F5344CB8AC3E}">
        <p14:creationId xmlns:p14="http://schemas.microsoft.com/office/powerpoint/2010/main" val="339919857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52400" y="609600"/>
            <a:ext cx="8839200" cy="5334000"/>
          </a:xfrm>
        </p:spPr>
        <p:txBody>
          <a:bodyPr>
            <a:noAutofit/>
          </a:bodyPr>
          <a:lstStyle/>
          <a:p>
            <a:pPr>
              <a:defRPr/>
            </a:pPr>
            <a:r>
              <a:rPr lang="en-US" sz="2500" dirty="0" smtClean="0"/>
              <a:t>Provisions:  </a:t>
            </a:r>
          </a:p>
          <a:p>
            <a:pPr lvl="1">
              <a:defRPr/>
            </a:pPr>
            <a:r>
              <a:rPr lang="en-US" sz="2200" dirty="0" smtClean="0"/>
              <a:t>coordinate the development of standards for research data and reports to achieve interoperability across Federal science agencies and science and engineering disciplines</a:t>
            </a:r>
          </a:p>
          <a:p>
            <a:pPr lvl="1">
              <a:defRPr/>
            </a:pPr>
            <a:r>
              <a:rPr lang="en-US" sz="2200" dirty="0" smtClean="0">
                <a:ea typeface="+mn-ea"/>
                <a:cs typeface="+mn-cs"/>
              </a:rPr>
              <a:t>coordinate Federal agency programs that support research and education to ensure preservation and stewardship of all forms of digital research data, including scholarly publications</a:t>
            </a:r>
          </a:p>
          <a:p>
            <a:pPr lvl="1">
              <a:defRPr/>
            </a:pPr>
            <a:endParaRPr lang="en-US" sz="500" dirty="0" smtClean="0">
              <a:ea typeface="+mn-ea"/>
              <a:cs typeface="+mn-cs"/>
            </a:endParaRPr>
          </a:p>
          <a:p>
            <a:pPr lvl="1">
              <a:spcBef>
                <a:spcPts val="0"/>
              </a:spcBef>
              <a:defRPr/>
            </a:pPr>
            <a:r>
              <a:rPr lang="en-US" sz="2200" dirty="0" smtClean="0">
                <a:ea typeface="+mn-ea"/>
                <a:cs typeface="+mn-cs"/>
              </a:rPr>
              <a:t>work with international counterparts to maximize interoperability between US and international research databases and repositories</a:t>
            </a:r>
          </a:p>
          <a:p>
            <a:pPr lvl="1">
              <a:spcBef>
                <a:spcPts val="0"/>
              </a:spcBef>
              <a:defRPr/>
            </a:pPr>
            <a:endParaRPr lang="en-US" sz="500" dirty="0" smtClean="0">
              <a:ea typeface="+mn-ea"/>
              <a:cs typeface="+mn-cs"/>
            </a:endParaRPr>
          </a:p>
          <a:p>
            <a:pPr lvl="1">
              <a:spcBef>
                <a:spcPts val="0"/>
              </a:spcBef>
              <a:defRPr/>
            </a:pPr>
            <a:r>
              <a:rPr lang="en-US" sz="2200" dirty="0" smtClean="0">
                <a:ea typeface="+mn-ea"/>
                <a:cs typeface="+mn-cs"/>
              </a:rPr>
              <a:t>solicit input from, and collaborate with, non-Federal stakeholders</a:t>
            </a:r>
          </a:p>
          <a:p>
            <a:pPr>
              <a:buFontTx/>
              <a:buNone/>
              <a:defRPr/>
            </a:pPr>
            <a:endParaRPr lang="en-US" sz="1500" dirty="0" smtClean="0"/>
          </a:p>
        </p:txBody>
      </p:sp>
    </p:spTree>
    <p:extLst>
      <p:ext uri="{BB962C8B-B14F-4D97-AF65-F5344CB8AC3E}">
        <p14:creationId xmlns:p14="http://schemas.microsoft.com/office/powerpoint/2010/main" val="345218266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52400" y="2286000"/>
            <a:ext cx="8839200" cy="3657600"/>
          </a:xfrm>
        </p:spPr>
        <p:txBody>
          <a:bodyPr>
            <a:noAutofit/>
          </a:bodyPr>
          <a:lstStyle/>
          <a:p>
            <a:pPr marL="0" indent="0" algn="ctr">
              <a:buNone/>
              <a:defRPr/>
            </a:pPr>
            <a:r>
              <a:rPr lang="en-US" sz="3600" dirty="0" smtClean="0"/>
              <a:t>Signed into law in December of 2010</a:t>
            </a:r>
          </a:p>
          <a:p>
            <a:pPr marL="0" indent="0" algn="ctr">
              <a:buNone/>
              <a:defRPr/>
            </a:pPr>
            <a:r>
              <a:rPr lang="en-US" sz="3600" dirty="0" smtClean="0"/>
              <a:t>OSTP/RFI process 12/11 to 1/12</a:t>
            </a:r>
          </a:p>
          <a:p>
            <a:pPr marL="0" indent="0" algn="ctr">
              <a:buNone/>
              <a:defRPr/>
            </a:pPr>
            <a:r>
              <a:rPr lang="en-US" sz="3600" dirty="0" smtClean="0"/>
              <a:t>Report expected this spring</a:t>
            </a:r>
          </a:p>
          <a:p>
            <a:pPr marL="365760" lvl="1" indent="0" algn="ctr">
              <a:buNone/>
              <a:defRPr/>
            </a:pPr>
            <a:endParaRPr lang="en-US" sz="3600" dirty="0" smtClean="0"/>
          </a:p>
          <a:p>
            <a:pPr>
              <a:buFontTx/>
              <a:buNone/>
              <a:defRPr/>
            </a:pPr>
            <a:endParaRPr lang="en-US" sz="1500" dirty="0" smtClean="0"/>
          </a:p>
        </p:txBody>
      </p:sp>
    </p:spTree>
    <p:extLst>
      <p:ext uri="{BB962C8B-B14F-4D97-AF65-F5344CB8AC3E}">
        <p14:creationId xmlns:p14="http://schemas.microsoft.com/office/powerpoint/2010/main" val="29272378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55000" lnSpcReduction="20000"/>
          </a:bodyPr>
          <a:lstStyle/>
          <a:p>
            <a:r>
              <a:rPr lang="en-US" dirty="0" smtClean="0"/>
              <a:t>T. Scott Plutchak</a:t>
            </a:r>
          </a:p>
          <a:p>
            <a:r>
              <a:rPr lang="en-US" sz="1700" dirty="0" smtClean="0"/>
              <a:t>UAB Lister Hill Library of the Health Sciences</a:t>
            </a:r>
          </a:p>
          <a:p>
            <a:r>
              <a:rPr lang="en-US" dirty="0" smtClean="0"/>
              <a:t>Georgia Health Sciences Library Association</a:t>
            </a:r>
          </a:p>
          <a:p>
            <a:r>
              <a:rPr lang="en-US" dirty="0" smtClean="0"/>
              <a:t>Atlanta</a:t>
            </a:r>
          </a:p>
          <a:p>
            <a:r>
              <a:rPr lang="en-US" dirty="0" smtClean="0"/>
              <a:t>March 9, 2012</a:t>
            </a:r>
            <a:endParaRPr lang="en-US" dirty="0"/>
          </a:p>
        </p:txBody>
      </p:sp>
      <p:sp>
        <p:nvSpPr>
          <p:cNvPr id="2" name="Title 1"/>
          <p:cNvSpPr>
            <a:spLocks noGrp="1"/>
          </p:cNvSpPr>
          <p:nvPr>
            <p:ph type="ctrTitle"/>
          </p:nvPr>
        </p:nvSpPr>
        <p:spPr/>
        <p:txBody>
          <a:bodyPr/>
          <a:lstStyle/>
          <a:p>
            <a:r>
              <a:rPr lang="en-US" dirty="0" smtClean="0"/>
              <a:t>Lost Opportunities:</a:t>
            </a:r>
            <a:br>
              <a:rPr lang="en-US" dirty="0" smtClean="0"/>
            </a:br>
            <a:r>
              <a:rPr lang="en-US" dirty="0" smtClean="0"/>
              <a:t>A Decade of the OA Wars</a:t>
            </a:r>
            <a:br>
              <a:rPr lang="en-US" dirty="0" smtClean="0"/>
            </a:br>
            <a:r>
              <a:rPr lang="en-US" sz="2400" dirty="0" smtClean="0"/>
              <a:t>The 22</a:t>
            </a:r>
            <a:r>
              <a:rPr lang="en-US" sz="2400" baseline="30000" dirty="0" smtClean="0"/>
              <a:t>nd</a:t>
            </a:r>
            <a:r>
              <a:rPr lang="en-US" sz="2400" dirty="0" smtClean="0"/>
              <a:t> Miriam </a:t>
            </a:r>
            <a:r>
              <a:rPr lang="en-US" sz="2400" dirty="0" err="1" smtClean="0"/>
              <a:t>Libbey</a:t>
            </a:r>
            <a:r>
              <a:rPr lang="en-US" sz="2400" dirty="0" smtClean="0"/>
              <a:t> Lecture</a:t>
            </a:r>
            <a:endParaRPr lang="en-US" sz="2400" dirty="0"/>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 grantees to publish in OA journals </a:t>
            </a:r>
          </a:p>
          <a:p>
            <a:pPr lvl="1"/>
            <a:r>
              <a:rPr lang="en-US" dirty="0" smtClean="0"/>
              <a:t>Funding</a:t>
            </a:r>
          </a:p>
          <a:p>
            <a:pPr lvl="1"/>
            <a:r>
              <a:rPr lang="en-US" dirty="0" smtClean="0"/>
              <a:t>Standards</a:t>
            </a:r>
          </a:p>
          <a:p>
            <a:r>
              <a:rPr lang="en-US" dirty="0" smtClean="0"/>
              <a:t>Submit metadata that links back to </a:t>
            </a:r>
            <a:r>
              <a:rPr lang="en-US" dirty="0" err="1" smtClean="0"/>
              <a:t>VoR</a:t>
            </a:r>
            <a:endParaRPr lang="en-US" dirty="0" smtClean="0"/>
          </a:p>
          <a:p>
            <a:r>
              <a:rPr lang="en-US" dirty="0" smtClean="0"/>
              <a:t>Develop standards for interoperability and data-mining</a:t>
            </a:r>
          </a:p>
          <a:p>
            <a:r>
              <a:rPr lang="en-US" dirty="0" smtClean="0"/>
              <a:t>Emphasize robust archiving/preservation strategies</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We can do better than FRPAA</a:t>
            </a:r>
            <a:endParaRPr lang="en-US" dirty="0"/>
          </a:p>
        </p:txBody>
      </p:sp>
    </p:spTree>
    <p:extLst>
      <p:ext uri="{BB962C8B-B14F-4D97-AF65-F5344CB8AC3E}">
        <p14:creationId xmlns:p14="http://schemas.microsoft.com/office/powerpoint/2010/main" val="29099048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Most people in publishing believe that their work is in the interest of the advancement of science and the public good</a:t>
            </a:r>
          </a:p>
          <a:p>
            <a:pPr marL="0" indent="0" algn="ctr">
              <a:buNone/>
            </a:pPr>
            <a:r>
              <a:rPr lang="en-US" dirty="0" smtClean="0"/>
              <a:t>Publishing is an extremely diverse industry</a:t>
            </a:r>
          </a:p>
          <a:p>
            <a:pPr marL="0" indent="0" algn="ctr">
              <a:buNone/>
            </a:pPr>
            <a:r>
              <a:rPr lang="en-US" dirty="0" smtClean="0"/>
              <a:t>Few people in publishing are opposed to Open Access in principle</a:t>
            </a:r>
          </a:p>
          <a:p>
            <a:pPr marL="0" indent="0" algn="ctr">
              <a:buNone/>
            </a:pPr>
            <a:r>
              <a:rPr lang="en-US" dirty="0" smtClean="0"/>
              <a:t>Most people in publishing oppose government mandates</a:t>
            </a:r>
          </a:p>
          <a:p>
            <a:pPr marL="0" indent="0" algn="ctr">
              <a:buNone/>
            </a:pPr>
            <a:r>
              <a:rPr lang="en-US" dirty="0" smtClean="0"/>
              <a:t>Most people in publishing are eager to work with librarians on solutions</a:t>
            </a:r>
            <a:endParaRPr lang="en-US" dirty="0"/>
          </a:p>
        </p:txBody>
      </p:sp>
      <p:sp>
        <p:nvSpPr>
          <p:cNvPr id="3" name="Title 2"/>
          <p:cNvSpPr>
            <a:spLocks noGrp="1"/>
          </p:cNvSpPr>
          <p:nvPr>
            <p:ph type="title"/>
          </p:nvPr>
        </p:nvSpPr>
        <p:spPr/>
        <p:txBody>
          <a:bodyPr/>
          <a:lstStyle/>
          <a:p>
            <a:pPr algn="ctr"/>
            <a:r>
              <a:rPr lang="en-US" dirty="0" smtClean="0"/>
              <a:t>What Have I Learned?</a:t>
            </a:r>
            <a:endParaRPr lang="en-US" dirty="0"/>
          </a:p>
        </p:txBody>
      </p:sp>
    </p:spTree>
    <p:extLst>
      <p:ext uri="{BB962C8B-B14F-4D97-AF65-F5344CB8AC3E}">
        <p14:creationId xmlns:p14="http://schemas.microsoft.com/office/powerpoint/2010/main" val="272972921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
                                            <p:txEl>
                                              <p:pRg st="2" end="2"/>
                                            </p:txEl>
                                          </p:spTgt>
                                        </p:tgtEl>
                                      </p:cBhvr>
                                    </p:animEffect>
                                    <p:set>
                                      <p:cBhvr>
                                        <p:cTn id="28" dur="1" fill="hold">
                                          <p:stCondLst>
                                            <p:cond delay="499"/>
                                          </p:stCondLst>
                                        </p:cTn>
                                        <p:tgtEl>
                                          <p:spTgt spid="2">
                                            <p:txEl>
                                              <p:pRg st="2" end="2"/>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
                                            <p:txEl>
                                              <p:pRg st="3" end="3"/>
                                            </p:txEl>
                                          </p:spTgt>
                                        </p:tgtEl>
                                      </p:cBhvr>
                                    </p:animEffect>
                                    <p:set>
                                      <p:cBhvr>
                                        <p:cTn id="36" dur="1" fill="hold">
                                          <p:stCondLst>
                                            <p:cond delay="499"/>
                                          </p:stCondLst>
                                        </p:cTn>
                                        <p:tgtEl>
                                          <p:spTgt spid="2">
                                            <p:txEl>
                                              <p:pRg st="3" end="3"/>
                                            </p:txEl>
                                          </p:spTgt>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err="1" smtClean="0"/>
              <a:t>Highwire</a:t>
            </a:r>
            <a:r>
              <a:rPr lang="en-US" dirty="0" smtClean="0"/>
              <a:t> hosts over 2,127,016 freely available full-text articles</a:t>
            </a:r>
          </a:p>
          <a:p>
            <a:pPr marL="0" indent="0" algn="ctr">
              <a:buNone/>
            </a:pPr>
            <a:r>
              <a:rPr lang="en-US" dirty="0" smtClean="0"/>
              <a:t>The large commercial publishers are all experimenting with OA models</a:t>
            </a:r>
          </a:p>
          <a:p>
            <a:pPr marL="0" indent="0" algn="ctr">
              <a:buNone/>
            </a:pPr>
            <a:r>
              <a:rPr lang="en-US" dirty="0" smtClean="0"/>
              <a:t>Numerous </a:t>
            </a:r>
            <a:r>
              <a:rPr lang="en-US" dirty="0" err="1" smtClean="0"/>
              <a:t>PLoS</a:t>
            </a:r>
            <a:r>
              <a:rPr lang="en-US" dirty="0" smtClean="0"/>
              <a:t> One clones are debuting</a:t>
            </a:r>
          </a:p>
        </p:txBody>
      </p:sp>
      <p:sp>
        <p:nvSpPr>
          <p:cNvPr id="3" name="Title 2"/>
          <p:cNvSpPr>
            <a:spLocks noGrp="1"/>
          </p:cNvSpPr>
          <p:nvPr>
            <p:ph type="title"/>
          </p:nvPr>
        </p:nvSpPr>
        <p:spPr/>
        <p:txBody>
          <a:bodyPr>
            <a:normAutofit fontScale="90000"/>
          </a:bodyPr>
          <a:lstStyle/>
          <a:p>
            <a:pPr algn="ctr"/>
            <a:r>
              <a:rPr lang="en-US" dirty="0" smtClean="0"/>
              <a:t>While the library community focuses on FRPAA…</a:t>
            </a:r>
            <a:endParaRPr lang="en-US" dirty="0"/>
          </a:p>
        </p:txBody>
      </p:sp>
    </p:spTree>
    <p:extLst>
      <p:ext uri="{BB962C8B-B14F-4D97-AF65-F5344CB8AC3E}">
        <p14:creationId xmlns:p14="http://schemas.microsoft.com/office/powerpoint/2010/main" val="193705958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The scholarly communication world will continue to shift to OA models, but will continue to be dominated by the large for-profit publishers</a:t>
            </a:r>
          </a:p>
          <a:p>
            <a:pPr marL="0" indent="0" algn="ctr">
              <a:buNone/>
            </a:pPr>
            <a:r>
              <a:rPr lang="en-US" dirty="0"/>
              <a:t>And the contributions that librarians could be making will be absent</a:t>
            </a:r>
          </a:p>
          <a:p>
            <a:endParaRPr lang="en-US" dirty="0"/>
          </a:p>
        </p:txBody>
      </p:sp>
      <p:sp>
        <p:nvSpPr>
          <p:cNvPr id="3" name="Title 2"/>
          <p:cNvSpPr>
            <a:spLocks noGrp="1"/>
          </p:cNvSpPr>
          <p:nvPr>
            <p:ph type="title"/>
          </p:nvPr>
        </p:nvSpPr>
        <p:spPr/>
        <p:txBody>
          <a:bodyPr/>
          <a:lstStyle/>
          <a:p>
            <a:pPr algn="ctr"/>
            <a:r>
              <a:rPr lang="en-US" dirty="0" smtClean="0"/>
              <a:t>My biggest fear…</a:t>
            </a:r>
            <a:endParaRPr lang="en-US" dirty="0"/>
          </a:p>
        </p:txBody>
      </p:sp>
    </p:spTree>
    <p:extLst>
      <p:ext uri="{BB962C8B-B14F-4D97-AF65-F5344CB8AC3E}">
        <p14:creationId xmlns:p14="http://schemas.microsoft.com/office/powerpoint/2010/main" val="24873735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2">
                                            <p:txEl>
                                              <p:pRg st="0" end="0"/>
                                            </p:txEl>
                                          </p:spTgt>
                                        </p:tgtEl>
                                      </p:cBhvr>
                                    </p:animEffect>
                                    <p:set>
                                      <p:cBhvr>
                                        <p:cTn id="1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000" dirty="0" smtClean="0"/>
              <a:t>For the bright future of </a:t>
            </a:r>
          </a:p>
          <a:p>
            <a:pPr marL="0" indent="0" algn="ctr">
              <a:buNone/>
            </a:pPr>
            <a:r>
              <a:rPr lang="en-US" sz="4000" dirty="0" smtClean="0"/>
              <a:t>scientific communication…</a:t>
            </a:r>
          </a:p>
          <a:p>
            <a:pPr marL="0" indent="0" algn="ctr">
              <a:buNone/>
            </a:pPr>
            <a:r>
              <a:rPr lang="en-US" sz="4000" dirty="0" smtClean="0"/>
              <a:t>Cultivating partnerships is essential</a:t>
            </a:r>
            <a:endParaRPr lang="en-US" sz="4000" dirty="0"/>
          </a:p>
        </p:txBody>
      </p:sp>
      <p:sp>
        <p:nvSpPr>
          <p:cNvPr id="3" name="Title 2"/>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315058008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xit" presetSubtype="0" fill="hold" nodeType="withEffect">
                                  <p:stCondLst>
                                    <p:cond delay="0"/>
                                  </p:stCondLst>
                                  <p:childTnLst>
                                    <p:animEffect transition="out" filter="fade">
                                      <p:cBhvr>
                                        <p:cTn id="17" dur="500"/>
                                        <p:tgtEl>
                                          <p:spTgt spid="2">
                                            <p:txEl>
                                              <p:pRg st="0" end="0"/>
                                            </p:txEl>
                                          </p:spTgt>
                                        </p:tgtEl>
                                      </p:cBhvr>
                                    </p:animEffect>
                                    <p:set>
                                      <p:cBhvr>
                                        <p:cTn id="18" dur="1" fill="hold">
                                          <p:stCondLst>
                                            <p:cond delay="499"/>
                                          </p:stCondLst>
                                        </p:cTn>
                                        <p:tgtEl>
                                          <p:spTgt spid="2">
                                            <p:txEl>
                                              <p:pRg st="0" end="0"/>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
                                            <p:txEl>
                                              <p:pRg st="1" end="1"/>
                                            </p:txEl>
                                          </p:spTgt>
                                        </p:tgtEl>
                                      </p:cBhvr>
                                    </p:animEffect>
                                    <p:set>
                                      <p:cBhvr>
                                        <p:cTn id="21"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tscott\My Documents\My Pictures\Spring of 2011\DSC03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1691825"/>
            <a:ext cx="5486400" cy="2795954"/>
          </a:xfrm>
          <a:prstGeom prst="rect">
            <a:avLst/>
          </a:prstGeom>
          <a:noFill/>
        </p:spPr>
      </p:pic>
      <p:sp>
        <p:nvSpPr>
          <p:cNvPr id="3" name="TextBox 2"/>
          <p:cNvSpPr txBox="1"/>
          <p:nvPr/>
        </p:nvSpPr>
        <p:spPr>
          <a:xfrm>
            <a:off x="2895600" y="5105400"/>
            <a:ext cx="3200400" cy="954107"/>
          </a:xfrm>
          <a:prstGeom prst="rect">
            <a:avLst/>
          </a:prstGeom>
          <a:noFill/>
        </p:spPr>
        <p:txBody>
          <a:bodyPr wrap="square" rtlCol="0">
            <a:spAutoFit/>
          </a:bodyPr>
          <a:lstStyle/>
          <a:p>
            <a:pPr algn="ctr"/>
            <a:r>
              <a:rPr lang="en-US" sz="2800" dirty="0" smtClean="0">
                <a:solidFill>
                  <a:schemeClr val="bg1"/>
                </a:solidFill>
              </a:rPr>
              <a:t>tscott@uab.edu</a:t>
            </a:r>
          </a:p>
          <a:p>
            <a:pPr algn="ctr"/>
            <a:r>
              <a:rPr lang="en-US" sz="2800" dirty="0" smtClean="0">
                <a:solidFill>
                  <a:schemeClr val="bg1"/>
                </a:solidFill>
              </a:rPr>
              <a:t>tscott.typepad.com</a:t>
            </a:r>
            <a:endParaRPr lang="en-US" sz="28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572123" y="2572616"/>
            <a:ext cx="3190875" cy="1159452"/>
          </a:xfrm>
        </p:spPr>
        <p:txBody>
          <a:bodyPr>
            <a:noAutofit/>
          </a:bodyPr>
          <a:lstStyle/>
          <a:p>
            <a:pPr marL="0" indent="0" algn="ctr">
              <a:buNone/>
            </a:pPr>
            <a:r>
              <a:rPr lang="en-US" sz="6600" dirty="0" smtClean="0"/>
              <a:t>FRPAA</a:t>
            </a:r>
            <a:endParaRPr lang="en-US" sz="6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8998" y="762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7889" y="2607252"/>
            <a:ext cx="1205345" cy="12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4456" y="25146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9524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194"/>
                                        </p:tgtEl>
                                      </p:cBhvr>
                                    </p:animEffect>
                                    <p:set>
                                      <p:cBhvr>
                                        <p:cTn id="12" dur="1" fill="hold">
                                          <p:stCondLst>
                                            <p:cond delay="499"/>
                                          </p:stCondLst>
                                        </p:cTn>
                                        <p:tgtEl>
                                          <p:spTgt spid="819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fade">
                                      <p:cBhvr>
                                        <p:cTn id="19" dur="500"/>
                                        <p:tgtEl>
                                          <p:spTgt spid="819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2" nodeType="clickEffect">
                                  <p:stCondLst>
                                    <p:cond delay="0"/>
                                  </p:stCondLst>
                                  <p:childTnLst>
                                    <p:animEffect transition="out" filter="fade">
                                      <p:cBhvr>
                                        <p:cTn id="27" dur="1000"/>
                                        <p:tgtEl>
                                          <p:spTgt spid="2">
                                            <p:txEl>
                                              <p:pRg st="0" end="0"/>
                                            </p:txEl>
                                          </p:spTgt>
                                        </p:tgtEl>
                                      </p:cBhvr>
                                    </p:animEffect>
                                    <p:anim calcmode="lin" valueType="num">
                                      <p:cBhvr>
                                        <p:cTn id="28"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p:tgtEl>
                                          <p:spTgt spid="2">
                                            <p:txEl>
                                              <p:pRg st="0" end="0"/>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2">
                                            <p:txEl>
                                              <p:pRg st="0" end="0"/>
                                            </p:txEl>
                                          </p:spTgt>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8197"/>
                                        </p:tgtEl>
                                      </p:cBhvr>
                                    </p:animEffect>
                                    <p:anim calcmode="lin" valueType="num">
                                      <p:cBhvr>
                                        <p:cTn id="33" dur="1000"/>
                                        <p:tgtEl>
                                          <p:spTgt spid="8197"/>
                                        </p:tgtEl>
                                        <p:attrNameLst>
                                          <p:attrName>ppt_x</p:attrName>
                                        </p:attrNameLst>
                                      </p:cBhvr>
                                      <p:tavLst>
                                        <p:tav tm="0">
                                          <p:val>
                                            <p:strVal val="ppt_x"/>
                                          </p:val>
                                        </p:tav>
                                        <p:tav tm="100000">
                                          <p:val>
                                            <p:strVal val="ppt_x"/>
                                          </p:val>
                                        </p:tav>
                                      </p:tavLst>
                                    </p:anim>
                                    <p:anim calcmode="lin" valueType="num">
                                      <p:cBhvr>
                                        <p:cTn id="34" dur="1000"/>
                                        <p:tgtEl>
                                          <p:spTgt spid="8197"/>
                                        </p:tgtEl>
                                        <p:attrNameLst>
                                          <p:attrName>ppt_y</p:attrName>
                                        </p:attrNameLst>
                                      </p:cBhvr>
                                      <p:tavLst>
                                        <p:tav tm="0">
                                          <p:val>
                                            <p:strVal val="ppt_y"/>
                                          </p:val>
                                        </p:tav>
                                        <p:tav tm="100000">
                                          <p:val>
                                            <p:strVal val="ppt_y+.1"/>
                                          </p:val>
                                        </p:tav>
                                      </p:tavLst>
                                    </p:anim>
                                    <p:set>
                                      <p:cBhvr>
                                        <p:cTn id="35" dur="1" fill="hold">
                                          <p:stCondLst>
                                            <p:cond delay="999"/>
                                          </p:stCondLst>
                                        </p:cTn>
                                        <p:tgtEl>
                                          <p:spTgt spid="8197"/>
                                        </p:tgtEl>
                                        <p:attrNameLst>
                                          <p:attrName>style.visibility</p:attrName>
                                        </p:attrNameLst>
                                      </p:cBhvr>
                                      <p:to>
                                        <p:strVal val="hidden"/>
                                      </p:to>
                                    </p:set>
                                  </p:childTnLst>
                                </p:cTn>
                              </p:par>
                            </p:childTnLst>
                          </p:cTn>
                        </p:par>
                        <p:par>
                          <p:cTn id="36" fill="hold">
                            <p:stCondLst>
                              <p:cond delay="1000"/>
                            </p:stCondLst>
                            <p:childTnLst>
                              <p:par>
                                <p:cTn id="37" presetID="10" presetClass="exit" presetSubtype="0" fill="hold" nodeType="after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2000</a:t>
            </a:r>
            <a:endParaRPr lang="en-US" dirty="0"/>
          </a:p>
        </p:txBody>
      </p:sp>
      <p:pic>
        <p:nvPicPr>
          <p:cNvPr id="1027" name="Picture 3" descr="C:\Users\tscott\Desktop\mlab00089-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1524000"/>
            <a:ext cx="3709555"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01865" y="1828800"/>
            <a:ext cx="2237426" cy="388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981200"/>
            <a:ext cx="32194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62200" y="1328626"/>
            <a:ext cx="4846320" cy="519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20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29"/>
                                        </p:tgtEl>
                                      </p:cBhvr>
                                    </p:animEffect>
                                    <p:set>
                                      <p:cBhvr>
                                        <p:cTn id="26" dur="1" fill="hold">
                                          <p:stCondLst>
                                            <p:cond delay="499"/>
                                          </p:stCondLst>
                                        </p:cTn>
                                        <p:tgtEl>
                                          <p:spTgt spid="102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p:txBody>
      </p:sp>
      <p:sp>
        <p:nvSpPr>
          <p:cNvPr id="3" name="Title 2"/>
          <p:cNvSpPr>
            <a:spLocks noGrp="1"/>
          </p:cNvSpPr>
          <p:nvPr>
            <p:ph type="title"/>
          </p:nvPr>
        </p:nvSpPr>
        <p:spPr/>
        <p:txBody>
          <a:bodyPr/>
          <a:lstStyle/>
          <a:p>
            <a:pPr algn="ctr"/>
            <a:r>
              <a:rPr lang="en-US" dirty="0" smtClean="0"/>
              <a:t>2002</a:t>
            </a:r>
            <a:endParaRPr lang="en-US"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43000" y="2743200"/>
            <a:ext cx="6754091" cy="9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93458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2004</a:t>
            </a:r>
            <a:endParaRPr lang="en-US"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19400" y="1981200"/>
            <a:ext cx="3418609" cy="9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981200"/>
            <a:ext cx="2966604" cy="295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1900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2006</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7539" y="2237293"/>
            <a:ext cx="203358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1353849"/>
            <a:ext cx="13716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4525" y="2637343"/>
            <a:ext cx="1518229"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4056567"/>
            <a:ext cx="3096197" cy="76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19753" y="2637343"/>
            <a:ext cx="26384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00110" y="2500490"/>
            <a:ext cx="2359110" cy="128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4800" y="4066958"/>
            <a:ext cx="4353422" cy="81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95070" y="1340052"/>
            <a:ext cx="2124683" cy="211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066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fade">
                                      <p:cBhvr>
                                        <p:cTn id="10" dur="500"/>
                                        <p:tgtEl>
                                          <p:spTgt spid="410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500"/>
                                        <p:tgtEl>
                                          <p:spTgt spid="4099"/>
                                        </p:tgtEl>
                                      </p:cBhvr>
                                    </p:animEffect>
                                  </p:childTnLst>
                                </p:cTn>
                              </p:par>
                              <p:par>
                                <p:cTn id="15" presetID="10"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104"/>
                                        </p:tgtEl>
                                      </p:cBhvr>
                                    </p:animEffect>
                                    <p:set>
                                      <p:cBhvr>
                                        <p:cTn id="25" dur="1" fill="hold">
                                          <p:stCondLst>
                                            <p:cond delay="499"/>
                                          </p:stCondLst>
                                        </p:cTn>
                                        <p:tgtEl>
                                          <p:spTgt spid="4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101"/>
                                        </p:tgtEl>
                                      </p:cBhvr>
                                    </p:animEffect>
                                    <p:set>
                                      <p:cBhvr>
                                        <p:cTn id="31" dur="1" fill="hold">
                                          <p:stCondLst>
                                            <p:cond delay="499"/>
                                          </p:stCondLst>
                                        </p:cTn>
                                        <p:tgtEl>
                                          <p:spTgt spid="410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500"/>
                                        <p:tgtEl>
                                          <p:spTgt spid="410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Effect transition="in" filter="fade">
                                      <p:cBhvr>
                                        <p:cTn id="39" dur="500"/>
                                        <p:tgtEl>
                                          <p:spTgt spid="409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100"/>
                                        </p:tgtEl>
                                      </p:cBhvr>
                                    </p:animEffect>
                                    <p:set>
                                      <p:cBhvr>
                                        <p:cTn id="44" dur="1" fill="hold">
                                          <p:stCondLst>
                                            <p:cond delay="499"/>
                                          </p:stCondLst>
                                        </p:cTn>
                                        <p:tgtEl>
                                          <p:spTgt spid="410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098"/>
                                        </p:tgtEl>
                                      </p:cBhvr>
                                    </p:animEffect>
                                    <p:set>
                                      <p:cBhvr>
                                        <p:cTn id="47" dur="1" fill="hold">
                                          <p:stCondLst>
                                            <p:cond delay="499"/>
                                          </p:stCondLst>
                                        </p:cTn>
                                        <p:tgtEl>
                                          <p:spTgt spid="4098"/>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102"/>
                                        </p:tgtEl>
                                        <p:attrNameLst>
                                          <p:attrName>style.visibility</p:attrName>
                                        </p:attrNameLst>
                                      </p:cBhvr>
                                      <p:to>
                                        <p:strVal val="visible"/>
                                      </p:to>
                                    </p:set>
                                    <p:animEffect transition="in" filter="fade">
                                      <p:cBhvr>
                                        <p:cTn id="51" dur="500"/>
                                        <p:tgtEl>
                                          <p:spTgt spid="41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102"/>
                                        </p:tgtEl>
                                      </p:cBhvr>
                                    </p:animEffect>
                                    <p:set>
                                      <p:cBhvr>
                                        <p:cTn id="56" dur="1" fill="hold">
                                          <p:stCondLst>
                                            <p:cond delay="499"/>
                                          </p:stCondLst>
                                        </p:cTn>
                                        <p:tgtEl>
                                          <p:spTgt spid="410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103"/>
                                        </p:tgtEl>
                                        <p:attrNameLst>
                                          <p:attrName>style.visibility</p:attrName>
                                        </p:attrNameLst>
                                      </p:cBhvr>
                                      <p:to>
                                        <p:strVal val="visible"/>
                                      </p:to>
                                    </p:set>
                                    <p:animEffect transition="in" filter="fade">
                                      <p:cBhvr>
                                        <p:cTn id="60"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5122" name="Picture 2" descr="C:\Users\tscott\Pictures\Korea\group presenta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219200"/>
            <a:ext cx="5392132" cy="4086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tscott\Pictures\Japan\pics_tokyo\31_reception3_toky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25654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a:spLocks noGrp="1"/>
          </p:cNvSpPr>
          <p:nvPr>
            <p:ph type="title"/>
          </p:nvPr>
        </p:nvSpPr>
        <p:spPr>
          <a:xfrm>
            <a:off x="457200" y="-228600"/>
            <a:ext cx="8229600" cy="1219200"/>
          </a:xfrm>
        </p:spPr>
        <p:txBody>
          <a:bodyPr/>
          <a:lstStyle/>
          <a:p>
            <a:pPr algn="ctr"/>
            <a:r>
              <a:rPr lang="en-US" dirty="0" smtClean="0"/>
              <a:t>2007</a:t>
            </a:r>
            <a:endParaRPr lang="en-US" dirty="0"/>
          </a:p>
        </p:txBody>
      </p:sp>
    </p:spTree>
    <p:extLst>
      <p:ext uri="{BB962C8B-B14F-4D97-AF65-F5344CB8AC3E}">
        <p14:creationId xmlns:p14="http://schemas.microsoft.com/office/powerpoint/2010/main" val="38648587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lgn="ctr"/>
            <a:r>
              <a:rPr lang="en-US" dirty="0" smtClean="0"/>
              <a:t>2008</a:t>
            </a:r>
            <a:endParaRPr lang="en-US"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1600200"/>
            <a:ext cx="5082988" cy="4800600"/>
          </a:xfrm>
          <a:prstGeom prst="rect">
            <a:avLst/>
          </a:prstGeom>
          <a:noFill/>
          <a:ln w="9525">
            <a:noFill/>
            <a:miter lim="800000"/>
            <a:headEnd/>
            <a:tailEnd/>
          </a:ln>
        </p:spPr>
      </p:pic>
    </p:spTree>
    <p:extLst>
      <p:ext uri="{BB962C8B-B14F-4D97-AF65-F5344CB8AC3E}">
        <p14:creationId xmlns:p14="http://schemas.microsoft.com/office/powerpoint/2010/main" val="221617725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3607</TotalTime>
  <Words>790</Words>
  <Application>Microsoft Office PowerPoint</Application>
  <PresentationFormat>On-screen Show (4:3)</PresentationFormat>
  <Paragraphs>100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PowerPoint Presentation</vt:lpstr>
      <vt:lpstr>Lost Opportunities: A Decade of the OA Wars The 22nd Miriam Libbey Lecture</vt:lpstr>
      <vt:lpstr>PowerPoint Presentation</vt:lpstr>
      <vt:lpstr>2000</vt:lpstr>
      <vt:lpstr>2002</vt:lpstr>
      <vt:lpstr>2004</vt:lpstr>
      <vt:lpstr>2006</vt:lpstr>
      <vt:lpstr>2007</vt:lpstr>
      <vt:lpstr>2008</vt:lpstr>
      <vt:lpstr>2009</vt:lpstr>
      <vt:lpstr>PowerPoint Presentation</vt:lpstr>
      <vt:lpstr>Participants</vt:lpstr>
      <vt:lpstr>Core recommendation</vt:lpstr>
      <vt:lpstr>PowerPoint Presentation</vt:lpstr>
      <vt:lpstr>PowerPoint Presentation</vt:lpstr>
      <vt:lpstr>PowerPoint Presentation</vt:lpstr>
      <vt:lpstr>PowerPoint Presentation</vt:lpstr>
      <vt:lpstr>PowerPoint Presentation</vt:lpstr>
      <vt:lpstr>PowerPoint Presentation</vt:lpstr>
      <vt:lpstr>We can do better than FRPAA</vt:lpstr>
      <vt:lpstr>What Have I Learned?</vt:lpstr>
      <vt:lpstr>While the library community focuses on FRPAA…</vt:lpstr>
      <vt:lpstr>My biggest fear…</vt:lpstr>
      <vt:lpstr>PowerPoint Presentation</vt:lpstr>
      <vt:lpstr>PowerPoint Presentation</vt:lpstr>
    </vt:vector>
  </TitlesOfParts>
  <Company>UAB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Adventures In Libraryland</dc:title>
  <dc:creator>T Scott</dc:creator>
  <cp:lastModifiedBy>SLeslie</cp:lastModifiedBy>
  <cp:revision>77</cp:revision>
  <dcterms:created xsi:type="dcterms:W3CDTF">2011-04-26T20:37:05Z</dcterms:created>
  <dcterms:modified xsi:type="dcterms:W3CDTF">2013-12-11T17:08:52Z</dcterms:modified>
</cp:coreProperties>
</file>