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1" r:id="rId1"/>
  </p:sldMasterIdLst>
  <p:notesMasterIdLst>
    <p:notesMasterId r:id="rId9"/>
  </p:notesMasterIdLst>
  <p:sldIdLst>
    <p:sldId id="269" r:id="rId2"/>
    <p:sldId id="268" r:id="rId3"/>
    <p:sldId id="272" r:id="rId4"/>
    <p:sldId id="271" r:id="rId5"/>
    <p:sldId id="274" r:id="rId6"/>
    <p:sldId id="275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6F5"/>
    <a:srgbClr val="1A1F39"/>
    <a:srgbClr val="00E3E0"/>
    <a:srgbClr val="FCA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283" autoAdjust="0"/>
  </p:normalViewPr>
  <p:slideViewPr>
    <p:cSldViewPr snapToGrid="0">
      <p:cViewPr varScale="1">
        <p:scale>
          <a:sx n="98" d="100"/>
          <a:sy n="98" d="100"/>
        </p:scale>
        <p:origin x="93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FEE35-60FF-4868-9425-CD57B69B392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86153-6409-4EAA-8C8B-7532CC12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66800" y="3559391"/>
            <a:ext cx="10058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459" y="5662780"/>
            <a:ext cx="1978373" cy="79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6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C77D5-EACB-4B10-AE87-0BE81DAFB17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83544"/>
            <a:ext cx="2743200" cy="365125"/>
          </a:xfrm>
          <a:prstGeom prst="rect">
            <a:avLst/>
          </a:prstGeom>
        </p:spPr>
        <p:txBody>
          <a:bodyPr/>
          <a:lstStyle/>
          <a:p>
            <a:fld id="{79809538-41AE-437E-B22B-3D78F815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4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C77D5-EACB-4B10-AE87-0BE81DAFB17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83544"/>
            <a:ext cx="2743200" cy="365125"/>
          </a:xfrm>
          <a:prstGeom prst="rect">
            <a:avLst/>
          </a:prstGeom>
        </p:spPr>
        <p:txBody>
          <a:bodyPr/>
          <a:lstStyle/>
          <a:p>
            <a:fld id="{79809538-41AE-437E-B22B-3D78F815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2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11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752127"/>
            <a:ext cx="10515600" cy="2532"/>
          </a:xfrm>
          <a:prstGeom prst="line">
            <a:avLst/>
          </a:prstGeom>
          <a:ln w="38100">
            <a:solidFill>
              <a:srgbClr val="FCAF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106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C77D5-EACB-4B10-AE87-0BE81DAFB17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83544"/>
            <a:ext cx="2743200" cy="365125"/>
          </a:xfrm>
          <a:prstGeom prst="rect">
            <a:avLst/>
          </a:prstGeom>
        </p:spPr>
        <p:txBody>
          <a:bodyPr/>
          <a:lstStyle/>
          <a:p>
            <a:fld id="{79809538-41AE-437E-B22B-3D78F815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8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C77D5-EACB-4B10-AE87-0BE81DAFB17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0" y="6483544"/>
            <a:ext cx="2743200" cy="365125"/>
          </a:xfrm>
          <a:prstGeom prst="rect">
            <a:avLst/>
          </a:prstGeom>
        </p:spPr>
        <p:txBody>
          <a:bodyPr/>
          <a:lstStyle/>
          <a:p>
            <a:fld id="{79809538-41AE-437E-B22B-3D78F815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4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C77D5-EACB-4B10-AE87-0BE81DAFB17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448800" y="6483544"/>
            <a:ext cx="2743200" cy="365125"/>
          </a:xfrm>
          <a:prstGeom prst="rect">
            <a:avLst/>
          </a:prstGeom>
        </p:spPr>
        <p:txBody>
          <a:bodyPr/>
          <a:lstStyle/>
          <a:p>
            <a:fld id="{79809538-41AE-437E-B22B-3D78F815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1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C77D5-EACB-4B10-AE87-0BE81DAFB17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483544"/>
            <a:ext cx="2743200" cy="365125"/>
          </a:xfrm>
          <a:prstGeom prst="rect">
            <a:avLst/>
          </a:prstGeom>
        </p:spPr>
        <p:txBody>
          <a:bodyPr/>
          <a:lstStyle/>
          <a:p>
            <a:fld id="{79809538-41AE-437E-B22B-3D78F815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4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C77D5-EACB-4B10-AE87-0BE81DAFB17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83544"/>
            <a:ext cx="2743200" cy="365125"/>
          </a:xfrm>
          <a:prstGeom prst="rect">
            <a:avLst/>
          </a:prstGeom>
        </p:spPr>
        <p:txBody>
          <a:bodyPr/>
          <a:lstStyle/>
          <a:p>
            <a:fld id="{79809538-41AE-437E-B22B-3D78F815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3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C77D5-EACB-4B10-AE87-0BE81DAFB17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0" y="6483544"/>
            <a:ext cx="2743200" cy="365125"/>
          </a:xfrm>
          <a:prstGeom prst="rect">
            <a:avLst/>
          </a:prstGeom>
        </p:spPr>
        <p:txBody>
          <a:bodyPr/>
          <a:lstStyle/>
          <a:p>
            <a:fld id="{79809538-41AE-437E-B22B-3D78F815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C77D5-EACB-4B10-AE87-0BE81DAFB17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0" y="6483544"/>
            <a:ext cx="2743200" cy="365125"/>
          </a:xfrm>
          <a:prstGeom prst="rect">
            <a:avLst/>
          </a:prstGeom>
        </p:spPr>
        <p:txBody>
          <a:bodyPr/>
          <a:lstStyle/>
          <a:p>
            <a:fld id="{79809538-41AE-437E-B22B-3D78F815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1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1447"/>
            <a:ext cx="9144000" cy="1418516"/>
          </a:xfrm>
        </p:spPr>
        <p:txBody>
          <a:bodyPr>
            <a:normAutofit/>
          </a:bodyPr>
          <a:lstStyle/>
          <a:p>
            <a:r>
              <a:rPr lang="en-US" altLang="en-US" sz="4800" dirty="0" smtClean="0">
                <a:latin typeface="Avenir LT Std 65 Medium" panose="020B0603020203020204" pitchFamily="34" charset="0"/>
              </a:rPr>
              <a:t>Using Student Data for Curricular Involvement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122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Skye Bickett, </a:t>
            </a:r>
            <a:r>
              <a:rPr lang="en-US" altLang="en-US" dirty="0" err="1"/>
              <a:t>DHSc</a:t>
            </a:r>
            <a:r>
              <a:rPr lang="en-US" altLang="en-US" dirty="0"/>
              <a:t>, </a:t>
            </a:r>
            <a:r>
              <a:rPr lang="en-US" altLang="en-US" dirty="0" err="1"/>
              <a:t>MLIS</a:t>
            </a:r>
            <a:endParaRPr lang="en-US" altLang="en-US" dirty="0"/>
          </a:p>
          <a:p>
            <a:r>
              <a:rPr lang="en-US" altLang="en-US" dirty="0"/>
              <a:t>Meghan Di </a:t>
            </a:r>
            <a:r>
              <a:rPr lang="en-US" altLang="en-US" dirty="0" err="1"/>
              <a:t>Rito</a:t>
            </a:r>
            <a:r>
              <a:rPr lang="en-US" altLang="en-US" dirty="0"/>
              <a:t>, </a:t>
            </a:r>
            <a:r>
              <a:rPr lang="en-US" altLang="en-US" dirty="0" err="1"/>
              <a:t>MLIS</a:t>
            </a:r>
            <a:r>
              <a:rPr lang="en-US" altLang="en-US" dirty="0"/>
              <a:t> </a:t>
            </a:r>
          </a:p>
          <a:p>
            <a:r>
              <a:rPr lang="en-US" altLang="en-US" dirty="0" err="1"/>
              <a:t>Jiehyun</a:t>
            </a:r>
            <a:r>
              <a:rPr lang="en-US" altLang="en-US" dirty="0"/>
              <a:t> Lee, </a:t>
            </a:r>
            <a:r>
              <a:rPr lang="en-US" altLang="en-US" dirty="0" err="1"/>
              <a:t>PhamD</a:t>
            </a:r>
            <a:r>
              <a:rPr lang="en-US" altLang="en-US" dirty="0"/>
              <a:t>, </a:t>
            </a:r>
            <a:r>
              <a:rPr lang="en-US" altLang="en-US" dirty="0" err="1"/>
              <a:t>BCACP</a:t>
            </a:r>
            <a:r>
              <a:rPr lang="en-US" altLang="en-US" dirty="0"/>
              <a:t>, </a:t>
            </a:r>
            <a:r>
              <a:rPr lang="en-US" altLang="en-US" dirty="0" err="1"/>
              <a:t>CACP</a:t>
            </a:r>
            <a:endParaRPr lang="en-US" altLang="en-US" dirty="0"/>
          </a:p>
          <a:p>
            <a:r>
              <a:rPr lang="en-US" altLang="en-US" dirty="0"/>
              <a:t>Dennis </a:t>
            </a:r>
            <a:r>
              <a:rPr lang="en-US" altLang="en-US" dirty="0" err="1"/>
              <a:t>Peffley</a:t>
            </a:r>
            <a:r>
              <a:rPr lang="en-US" altLang="en-US" dirty="0"/>
              <a:t>, </a:t>
            </a:r>
            <a:r>
              <a:rPr lang="en-US" altLang="en-US" dirty="0" err="1"/>
              <a:t>Ph.D</a:t>
            </a:r>
            <a:r>
              <a:rPr lang="en-US" altLang="en-US" dirty="0"/>
              <a:t>, J.D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067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venir LT Std 65 Medium" panose="020B0603020203020204" pitchFamily="34" charset="0"/>
              </a:rPr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Students utilization of questions for exam prep</a:t>
            </a:r>
          </a:p>
          <a:p>
            <a:r>
              <a:rPr lang="en-US" altLang="en-US" dirty="0"/>
              <a:t>Challenge aligning questions with session learning objectives</a:t>
            </a:r>
          </a:p>
          <a:p>
            <a:r>
              <a:rPr lang="en-US" altLang="en-US" dirty="0"/>
              <a:t>We want to change student behavior in using questions</a:t>
            </a:r>
          </a:p>
          <a:p>
            <a:pPr lvl="1"/>
            <a:r>
              <a:rPr lang="en-US" altLang="en-US" dirty="0"/>
              <a:t>learning tool</a:t>
            </a:r>
          </a:p>
          <a:p>
            <a:pPr lvl="1"/>
            <a:r>
              <a:rPr lang="en-US" altLang="en-US" dirty="0"/>
              <a:t>intuitive question searching at the correct level</a:t>
            </a:r>
          </a:p>
          <a:p>
            <a:pPr lvl="1"/>
            <a:r>
              <a:rPr lang="en-US" altLang="en-US" dirty="0"/>
              <a:t>alignment of questions from commercial vendors and professors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4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venir LT Std 65 Medium" panose="020B0603020203020204" pitchFamily="34" charset="0"/>
              </a:rPr>
              <a:t>Developmental </a:t>
            </a:r>
            <a:r>
              <a:rPr lang="en-US" altLang="en-US" dirty="0">
                <a:latin typeface="Avenir LT Std 65 Medium" panose="020B0603020203020204" pitchFamily="34" charset="0"/>
              </a:rPr>
              <a:t>Model</a:t>
            </a:r>
            <a:endParaRPr lang="en-US" dirty="0"/>
          </a:p>
        </p:txBody>
      </p:sp>
      <p:pic>
        <p:nvPicPr>
          <p:cNvPr id="4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7795" y="2708633"/>
            <a:ext cx="11316410" cy="3035808"/>
          </a:xfrm>
        </p:spPr>
      </p:pic>
    </p:spTree>
    <p:extLst>
      <p:ext uri="{BB962C8B-B14F-4D97-AF65-F5344CB8AC3E}">
        <p14:creationId xmlns:p14="http://schemas.microsoft.com/office/powerpoint/2010/main" val="360991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venir LT Std 65 Medium" panose="020B0603020203020204" pitchFamily="34" charset="0"/>
              </a:rPr>
              <a:t>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Implemented for a 1</a:t>
            </a:r>
            <a:r>
              <a:rPr lang="en-US" altLang="en-US" baseline="30000" dirty="0"/>
              <a:t>st</a:t>
            </a:r>
            <a:r>
              <a:rPr lang="en-US" altLang="en-US" dirty="0"/>
              <a:t> year Pharmacy Anatomy, Physiology, and Pathophysiology course</a:t>
            </a:r>
          </a:p>
          <a:p>
            <a:r>
              <a:rPr lang="en-US" altLang="en-US" dirty="0" smtClean="0"/>
              <a:t>Combined </a:t>
            </a:r>
            <a:r>
              <a:rPr lang="en-US" altLang="en-US" dirty="0"/>
              <a:t>faculty-generated questions with commercial question bank questions</a:t>
            </a:r>
          </a:p>
          <a:p>
            <a:r>
              <a:rPr lang="en-US" altLang="en-US" dirty="0"/>
              <a:t>Assigned as optional and sent to students</a:t>
            </a:r>
          </a:p>
          <a:p>
            <a:r>
              <a:rPr lang="en-US" altLang="en-US" dirty="0"/>
              <a:t>All questions labeled with Bloom's taxonomy</a:t>
            </a:r>
          </a:p>
          <a:p>
            <a:r>
              <a:rPr lang="en-US" altLang="en-US" dirty="0"/>
              <a:t>Assigned by grouped </a:t>
            </a:r>
            <a:r>
              <a:rPr lang="en-US" altLang="en-US" dirty="0" smtClean="0"/>
              <a:t>lectures</a:t>
            </a:r>
          </a:p>
          <a:p>
            <a:r>
              <a:rPr lang="en-US" altLang="en-US" dirty="0" smtClean="0"/>
              <a:t>Better </a:t>
            </a:r>
            <a:r>
              <a:rPr lang="en-US" altLang="en-US" dirty="0"/>
              <a:t>assessment is </a:t>
            </a:r>
            <a:r>
              <a:rPr lang="en-US" altLang="en-US" dirty="0" smtClean="0"/>
              <a:t>needed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653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venir LT Std 65 Medium" panose="020B0603020203020204" pitchFamily="34" charset="0"/>
              </a:rPr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Students and Faculty</a:t>
            </a:r>
          </a:p>
          <a:p>
            <a:pPr lvl="1"/>
            <a:r>
              <a:rPr lang="en-US" altLang="en-US" dirty="0" smtClean="0"/>
              <a:t>Start </a:t>
            </a:r>
            <a:r>
              <a:rPr lang="en-US" altLang="en-US" dirty="0"/>
              <a:t>quizzing </a:t>
            </a:r>
            <a:r>
              <a:rPr lang="en-US" altLang="en-US" dirty="0" smtClean="0"/>
              <a:t>earlier and more often</a:t>
            </a:r>
            <a:endParaRPr lang="en-US" altLang="en-US" dirty="0"/>
          </a:p>
          <a:p>
            <a:pPr lvl="1"/>
            <a:r>
              <a:rPr lang="en-US" altLang="en-US" dirty="0"/>
              <a:t>Curated set of progressive questions in Exam Master</a:t>
            </a:r>
          </a:p>
          <a:p>
            <a:pPr lvl="2"/>
            <a:r>
              <a:rPr lang="en-US" altLang="en-US" dirty="0" smtClean="0"/>
              <a:t>Improved </a:t>
            </a:r>
            <a:r>
              <a:rPr lang="en-US" altLang="en-US" dirty="0"/>
              <a:t>access to formative question banks</a:t>
            </a:r>
          </a:p>
          <a:p>
            <a:pPr lvl="2"/>
            <a:r>
              <a:rPr lang="en-US" altLang="en-US" dirty="0"/>
              <a:t>Better </a:t>
            </a:r>
            <a:r>
              <a:rPr lang="en-US" altLang="en-US" dirty="0" smtClean="0"/>
              <a:t>prepared </a:t>
            </a:r>
            <a:r>
              <a:rPr lang="en-US" altLang="en-US" dirty="0"/>
              <a:t>students for content mastery</a:t>
            </a:r>
          </a:p>
          <a:p>
            <a:pPr lvl="1"/>
            <a:r>
              <a:rPr lang="en-US" altLang="en-US" dirty="0"/>
              <a:t>Formative feedback of quizzing</a:t>
            </a:r>
          </a:p>
          <a:p>
            <a:pPr lvl="2"/>
            <a:r>
              <a:rPr lang="en-US" altLang="en-US" dirty="0"/>
              <a:t>Useful and integral part of the learning </a:t>
            </a:r>
            <a:r>
              <a:rPr lang="en-US" altLang="en-US" dirty="0" smtClean="0"/>
              <a:t>cycle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16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venir LT Std 65 Medium" panose="020B0603020203020204" pitchFamily="34" charset="0"/>
              </a:rPr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Libraries</a:t>
            </a:r>
          </a:p>
          <a:p>
            <a:pPr lvl="1"/>
            <a:r>
              <a:rPr lang="en-US" altLang="en-US" dirty="0"/>
              <a:t>Behind the scenes curricular involvement</a:t>
            </a:r>
          </a:p>
          <a:p>
            <a:pPr lvl="1"/>
            <a:r>
              <a:rPr lang="en-US" altLang="en-US" dirty="0"/>
              <a:t>Knowledge of question categorization/level of taxonomy</a:t>
            </a:r>
          </a:p>
          <a:p>
            <a:pPr lvl="1"/>
            <a:r>
              <a:rPr lang="en-US" altLang="en-US" dirty="0"/>
              <a:t>Departmental collaborations</a:t>
            </a:r>
          </a:p>
          <a:p>
            <a:pPr lvl="1"/>
            <a:r>
              <a:rPr lang="en-US" altLang="en-US" dirty="0"/>
              <a:t>Increased use of library during curricular changes</a:t>
            </a:r>
          </a:p>
          <a:p>
            <a:pPr lvl="1"/>
            <a:r>
              <a:rPr lang="en-US" altLang="en-US" dirty="0"/>
              <a:t>Assistance with research in other </a:t>
            </a:r>
            <a:r>
              <a:rPr lang="en-US" altLang="en-US" dirty="0" smtClean="0"/>
              <a:t>areas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072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venir LT Std 65 Medium" panose="020B0603020203020204" pitchFamily="34" charset="0"/>
              </a:rPr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Embedding in curriculum of other </a:t>
            </a:r>
            <a:r>
              <a:rPr lang="en-US" altLang="en-US" dirty="0" smtClean="0"/>
              <a:t>programs</a:t>
            </a:r>
            <a:endParaRPr lang="en-US" altLang="en-US" dirty="0"/>
          </a:p>
          <a:p>
            <a:r>
              <a:rPr lang="en-US" altLang="en-US" dirty="0" smtClean="0"/>
              <a:t>Embedding </a:t>
            </a:r>
            <a:r>
              <a:rPr lang="en-US" altLang="en-US" dirty="0"/>
              <a:t>into the curriculum of other programs</a:t>
            </a:r>
          </a:p>
          <a:p>
            <a:pPr lvl="1"/>
            <a:r>
              <a:rPr lang="en-US" altLang="en-US" dirty="0"/>
              <a:t>School of Osteopathic Medicine changes between 2019-2020</a:t>
            </a:r>
          </a:p>
          <a:p>
            <a:r>
              <a:rPr lang="en-US" altLang="en-US" dirty="0"/>
              <a:t>Additional input from tutors and student affairs</a:t>
            </a:r>
          </a:p>
          <a:p>
            <a:pPr lvl="1"/>
            <a:r>
              <a:rPr lang="en-US" altLang="en-US" dirty="0"/>
              <a:t>Shubha </a:t>
            </a:r>
            <a:r>
              <a:rPr lang="en-US" altLang="en-US" dirty="0" err="1"/>
              <a:t>Kayarthodi</a:t>
            </a:r>
            <a:r>
              <a:rPr lang="en-US" altLang="en-US" dirty="0"/>
              <a:t>, PhD, Academic Support </a:t>
            </a:r>
            <a:r>
              <a:rPr lang="en-US" altLang="en-US" dirty="0" smtClean="0"/>
              <a:t>Specialist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ECF6F5"/>
      </a:dk1>
      <a:lt1>
        <a:srgbClr val="ECF6F5"/>
      </a:lt1>
      <a:dk2>
        <a:srgbClr val="A10939"/>
      </a:dk2>
      <a:lt2>
        <a:srgbClr val="1A1F39"/>
      </a:lt2>
      <a:accent1>
        <a:srgbClr val="A10939"/>
      </a:accent1>
      <a:accent2>
        <a:srgbClr val="00E3E0"/>
      </a:accent2>
      <a:accent3>
        <a:srgbClr val="FCAF16"/>
      </a:accent3>
      <a:accent4>
        <a:srgbClr val="FA2C37"/>
      </a:accent4>
      <a:accent5>
        <a:srgbClr val="ECF6F5"/>
      </a:accent5>
      <a:accent6>
        <a:srgbClr val="00448D"/>
      </a:accent6>
      <a:hlink>
        <a:srgbClr val="ECF6F5"/>
      </a:hlink>
      <a:folHlink>
        <a:srgbClr val="00E3E0"/>
      </a:folHlink>
    </a:clrScheme>
    <a:fontScheme name="Custom 1">
      <a:majorFont>
        <a:latin typeface="Avenir LT Std 55 Roman"/>
        <a:ea typeface=""/>
        <a:cs typeface=""/>
      </a:majorFont>
      <a:minorFont>
        <a:latin typeface="Avenir LT Std 65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3470</TotalTime>
  <Words>214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LT Std 55 Roman</vt:lpstr>
      <vt:lpstr>Avenir LT Std 65 Medium</vt:lpstr>
      <vt:lpstr>Calibri</vt:lpstr>
      <vt:lpstr>Office Theme</vt:lpstr>
      <vt:lpstr>Using Student Data for Curricular Involvement</vt:lpstr>
      <vt:lpstr>Background</vt:lpstr>
      <vt:lpstr>Developmental Model</vt:lpstr>
      <vt:lpstr>Pilot</vt:lpstr>
      <vt:lpstr>Implications</vt:lpstr>
      <vt:lpstr>Implications</vt:lpstr>
      <vt:lpstr>Future Plans</vt:lpstr>
    </vt:vector>
  </TitlesOfParts>
  <Company>Philadelphia College of Osteopathic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44</cp:revision>
  <dcterms:created xsi:type="dcterms:W3CDTF">2019-02-21T16:36:36Z</dcterms:created>
  <dcterms:modified xsi:type="dcterms:W3CDTF">2019-03-06T19:03:34Z</dcterms:modified>
</cp:coreProperties>
</file>